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0"/>
  </p:notesMasterIdLst>
  <p:sldIdLst>
    <p:sldId id="287" r:id="rId2"/>
    <p:sldId id="288" r:id="rId3"/>
    <p:sldId id="297" r:id="rId4"/>
    <p:sldId id="306" r:id="rId5"/>
    <p:sldId id="308" r:id="rId6"/>
    <p:sldId id="307" r:id="rId7"/>
    <p:sldId id="310" r:id="rId8"/>
    <p:sldId id="311" r:id="rId9"/>
    <p:sldId id="300" r:id="rId10"/>
    <p:sldId id="312" r:id="rId11"/>
    <p:sldId id="299" r:id="rId12"/>
    <p:sldId id="301" r:id="rId13"/>
    <p:sldId id="303" r:id="rId14"/>
    <p:sldId id="304" r:id="rId15"/>
    <p:sldId id="302" r:id="rId16"/>
    <p:sldId id="291" r:id="rId17"/>
    <p:sldId id="305" r:id="rId18"/>
    <p:sldId id="309" r:id="rId19"/>
  </p:sldIdLst>
  <p:sldSz cx="9144000" cy="6858000" type="screen4x3"/>
  <p:notesSz cx="6858000" cy="9144000"/>
  <p:embeddedFontLst>
    <p:embeddedFont>
      <p:font typeface="Gill Sans" panose="020B060402020202020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79B0A1-5898-D4FA-5BE7-431FF72BBD12}" v="4" dt="2024-03-27T22:51:04.246"/>
    <p1510:client id="{3172686D-42FE-2DCE-C6D5-8958D42B6B95}" v="38" dt="2024-03-27T19:32:47.142"/>
    <p1510:client id="{6CE59647-B247-1F75-41EF-0824B9702F3B}" v="4239" dt="2024-03-27T20:25:53.583"/>
    <p1510:client id="{77F7C27C-B8FF-7B73-EC74-9619A671EE3D}" v="2" dt="2024-03-26T13:02:58.002"/>
    <p1510:client id="{D99D1D45-0774-E824-D810-A3795B969731}" v="589" dt="2024-03-26T12:57:00.8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79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f2fa477518_0_160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f2fa477518_0_16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f2fa477518_0_16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8dbe0002d5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28dbe0002d5_0_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1848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8dbe0002d5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28dbe0002d5_0_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3856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8dbe0002d5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28dbe0002d5_0_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24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8dbe0002d5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28dbe0002d5_0_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0166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8dbe0002d5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28dbe0002d5_0_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0405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8dbe0002d5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28dbe0002d5_0_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9745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8dbe0002d5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28dbe0002d5_0_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3569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8dbe0002d5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28dbe0002d5_0_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3800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8dbe0002d5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28dbe0002d5_0_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0052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8dbe0002d5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28dbe0002d5_0_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5498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8dbe0002d5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28dbe0002d5_0_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6105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8dbe0002d5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7" name="Google Shape;177;g28dbe0002d5_0_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9717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8dbe0002d5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7" name="Google Shape;177;g28dbe0002d5_0_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2973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8dbe0002d5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28dbe0002d5_0_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6397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8dbe0002d5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28dbe0002d5_0_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9740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8dbe0002d5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28dbe0002d5_0_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0389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8dbe0002d5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28dbe0002d5_0_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50917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Gill Sans"/>
              <a:buNone/>
              <a:defRPr sz="6000">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3200"/>
              <a:buNone/>
              <a:defRPr sz="3200">
                <a:latin typeface="Gill Sans"/>
                <a:ea typeface="Gill Sans"/>
                <a:cs typeface="Gill Sans"/>
                <a:sym typeface="Gill Sans"/>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8" name="Google Shape;18;p2"/>
          <p:cNvSpPr txBox="1"/>
          <p:nvPr/>
        </p:nvSpPr>
        <p:spPr>
          <a:xfrm>
            <a:off x="628649" y="6129992"/>
            <a:ext cx="354057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1" u="none" strike="noStrike" cap="none">
                <a:solidFill>
                  <a:schemeClr val="dk1"/>
                </a:solidFill>
                <a:latin typeface="Gill Sans"/>
                <a:ea typeface="Gill Sans"/>
                <a:cs typeface="Gill Sans"/>
                <a:sym typeface="Gill Sans"/>
              </a:rPr>
              <a:t>Motion Graphics for Games and Digital Media</a:t>
            </a:r>
            <a:endParaRPr/>
          </a:p>
        </p:txBody>
      </p:sp>
      <p:pic>
        <p:nvPicPr>
          <p:cNvPr id="19" name="Google Shape;19;p2"/>
          <p:cNvPicPr preferRelativeResize="0"/>
          <p:nvPr/>
        </p:nvPicPr>
        <p:blipFill rotWithShape="1">
          <a:blip r:embed="rId2">
            <a:alphaModFix/>
          </a:blip>
          <a:srcRect/>
          <a:stretch/>
        </p:blipFill>
        <p:spPr>
          <a:xfrm>
            <a:off x="6067044" y="5973761"/>
            <a:ext cx="2448306" cy="620238"/>
          </a:xfrm>
          <a:prstGeom prst="rect">
            <a:avLst/>
          </a:prstGeom>
          <a:noFill/>
          <a:ln>
            <a:noFill/>
          </a:ln>
        </p:spPr>
      </p:pic>
      <p:cxnSp>
        <p:nvCxnSpPr>
          <p:cNvPr id="20" name="Google Shape;20;p2"/>
          <p:cNvCxnSpPr/>
          <p:nvPr/>
        </p:nvCxnSpPr>
        <p:spPr>
          <a:xfrm>
            <a:off x="628650" y="3554020"/>
            <a:ext cx="7886700" cy="0"/>
          </a:xfrm>
          <a:prstGeom prst="straightConnector1">
            <a:avLst/>
          </a:prstGeom>
          <a:noFill/>
          <a:ln w="19050" cap="flat" cmpd="sng">
            <a:solidFill>
              <a:srgbClr val="30205D"/>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E8AE2CBE-313A-956A-4E0C-F917CC545722}"/>
              </a:ext>
            </a:extLst>
          </p:cNvPr>
          <p:cNvPicPr>
            <a:picLocks noChangeAspect="1"/>
          </p:cNvPicPr>
          <p:nvPr userDrawn="1"/>
        </p:nvPicPr>
        <p:blipFill>
          <a:blip r:embed="rId2"/>
          <a:stretch>
            <a:fillRect/>
          </a:stretch>
        </p:blipFill>
        <p:spPr>
          <a:xfrm>
            <a:off x="-1143" y="1"/>
            <a:ext cx="9144000" cy="6858000"/>
          </a:xfrm>
          <a:prstGeom prst="rect">
            <a:avLst/>
          </a:prstGeom>
        </p:spPr>
      </p:pic>
      <p:sp>
        <p:nvSpPr>
          <p:cNvPr id="3" name="Subtitle 2">
            <a:extLst>
              <a:ext uri="{FF2B5EF4-FFF2-40B4-BE49-F238E27FC236}">
                <a16:creationId xmlns:a16="http://schemas.microsoft.com/office/drawing/2014/main" id="{5FF2FB88-6B91-D743-BA6E-54ED0BB15285}"/>
              </a:ext>
            </a:extLst>
          </p:cNvPr>
          <p:cNvSpPr>
            <a:spLocks noGrp="1"/>
          </p:cNvSpPr>
          <p:nvPr>
            <p:ph type="subTitle" idx="1" hasCustomPrompt="1"/>
          </p:nvPr>
        </p:nvSpPr>
        <p:spPr>
          <a:xfrm>
            <a:off x="626122" y="4618566"/>
            <a:ext cx="6291145" cy="553998"/>
          </a:xfrm>
          <a:noFill/>
        </p:spPr>
        <p:txBody>
          <a:bodyPr wrap="square" lIns="182880" tIns="0" rIns="182880" bIns="91440" anchor="t" anchorCtr="0">
            <a:noAutofit/>
          </a:bodyPr>
          <a:lstStyle>
            <a:lvl1pPr marL="0" indent="0" algn="l">
              <a:lnSpc>
                <a:spcPct val="100000"/>
              </a:lnSpc>
              <a:spcBef>
                <a:spcPts val="0"/>
              </a:spcBef>
              <a:spcAft>
                <a:spcPts val="0"/>
              </a:spcAft>
              <a:buNone/>
              <a:defRPr sz="2250" b="1" cap="all" baseline="0">
                <a:solidFill>
                  <a:schemeClr val="accent4"/>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SAMPLE SUBTITLE</a:t>
            </a:r>
          </a:p>
        </p:txBody>
      </p:sp>
      <p:sp>
        <p:nvSpPr>
          <p:cNvPr id="2" name="Title 1">
            <a:extLst>
              <a:ext uri="{FF2B5EF4-FFF2-40B4-BE49-F238E27FC236}">
                <a16:creationId xmlns:a16="http://schemas.microsoft.com/office/drawing/2014/main" id="{74DFBD02-CF50-7340-82BF-C660C02CE342}"/>
              </a:ext>
            </a:extLst>
          </p:cNvPr>
          <p:cNvSpPr>
            <a:spLocks noGrp="1"/>
          </p:cNvSpPr>
          <p:nvPr>
            <p:ph type="ctrTitle" hasCustomPrompt="1"/>
          </p:nvPr>
        </p:nvSpPr>
        <p:spPr>
          <a:xfrm>
            <a:off x="626122" y="3807155"/>
            <a:ext cx="6291145" cy="661720"/>
          </a:xfrm>
          <a:noFill/>
        </p:spPr>
        <p:txBody>
          <a:bodyPr wrap="square" lIns="182880" tIns="45720" rIns="182880" bIns="0" anchor="b" anchorCtr="0">
            <a:noAutofit/>
          </a:bodyPr>
          <a:lstStyle>
            <a:lvl1pPr algn="l">
              <a:lnSpc>
                <a:spcPct val="100000"/>
              </a:lnSpc>
              <a:defRPr sz="3750" b="1" i="0" cap="all" baseline="0">
                <a:solidFill>
                  <a:schemeClr val="accent4"/>
                </a:solidFill>
              </a:defRPr>
            </a:lvl1pPr>
          </a:lstStyle>
          <a:p>
            <a:r>
              <a:rPr lang="en-US"/>
              <a:t>Presentation title</a:t>
            </a:r>
          </a:p>
        </p:txBody>
      </p:sp>
      <p:cxnSp>
        <p:nvCxnSpPr>
          <p:cNvPr id="15" name="Straight Connector 14">
            <a:extLst>
              <a:ext uri="{FF2B5EF4-FFF2-40B4-BE49-F238E27FC236}">
                <a16:creationId xmlns:a16="http://schemas.microsoft.com/office/drawing/2014/main" id="{D29FC1B1-89F1-DE45-BE9F-B7F6CF17C071}"/>
              </a:ext>
            </a:extLst>
          </p:cNvPr>
          <p:cNvCxnSpPr>
            <a:cxnSpLocks/>
          </p:cNvCxnSpPr>
          <p:nvPr userDrawn="1"/>
        </p:nvCxnSpPr>
        <p:spPr>
          <a:xfrm>
            <a:off x="1143" y="831623"/>
            <a:ext cx="9141714"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D059A77-E601-2645-8CD4-1869E96E276E}"/>
              </a:ext>
            </a:extLst>
          </p:cNvPr>
          <p:cNvSpPr txBox="1"/>
          <p:nvPr userDrawn="1"/>
        </p:nvSpPr>
        <p:spPr>
          <a:xfrm>
            <a:off x="5070802" y="1118620"/>
            <a:ext cx="3277338" cy="346249"/>
          </a:xfrm>
          <a:prstGeom prst="rect">
            <a:avLst/>
          </a:prstGeom>
          <a:noFill/>
        </p:spPr>
        <p:txBody>
          <a:bodyPr wrap="square" rIns="0" rtlCol="0">
            <a:spAutoFit/>
          </a:bodyPr>
          <a:lstStyle/>
          <a:p>
            <a:pPr algn="r"/>
            <a:r>
              <a:rPr lang="en-US" sz="825" b="0" spc="38" baseline="0">
                <a:solidFill>
                  <a:schemeClr val="tx1"/>
                </a:solidFill>
                <a:latin typeface="+mn-lt"/>
              </a:rPr>
              <a:t>THE PREMIER CONFERENCE &amp; EXHIBITION ON COMPUTER GRAPHICS &amp; INTERACTIVE TECHNIQUES</a:t>
            </a:r>
          </a:p>
        </p:txBody>
      </p:sp>
      <p:pic>
        <p:nvPicPr>
          <p:cNvPr id="11" name="Picture 10">
            <a:extLst>
              <a:ext uri="{FF2B5EF4-FFF2-40B4-BE49-F238E27FC236}">
                <a16:creationId xmlns:a16="http://schemas.microsoft.com/office/drawing/2014/main" id="{30FC6D89-217A-91B4-088A-09DF8501DC58}"/>
              </a:ext>
            </a:extLst>
          </p:cNvPr>
          <p:cNvPicPr>
            <a:picLocks noChangeAspect="1"/>
          </p:cNvPicPr>
          <p:nvPr userDrawn="1"/>
        </p:nvPicPr>
        <p:blipFill>
          <a:blip r:embed="rId3"/>
          <a:stretch>
            <a:fillRect/>
          </a:stretch>
        </p:blipFill>
        <p:spPr>
          <a:xfrm>
            <a:off x="795125" y="820335"/>
            <a:ext cx="3277338" cy="1027456"/>
          </a:xfrm>
          <a:prstGeom prst="rect">
            <a:avLst/>
          </a:prstGeom>
        </p:spPr>
      </p:pic>
      <p:sp>
        <p:nvSpPr>
          <p:cNvPr id="5" name="TextBox 4">
            <a:extLst>
              <a:ext uri="{FF2B5EF4-FFF2-40B4-BE49-F238E27FC236}">
                <a16:creationId xmlns:a16="http://schemas.microsoft.com/office/drawing/2014/main" id="{3DFF1510-9A5B-B74B-0748-E512233827CA}"/>
              </a:ext>
            </a:extLst>
          </p:cNvPr>
          <p:cNvSpPr txBox="1"/>
          <p:nvPr userDrawn="1"/>
        </p:nvSpPr>
        <p:spPr>
          <a:xfrm>
            <a:off x="326137" y="6382111"/>
            <a:ext cx="4785404" cy="226793"/>
          </a:xfrm>
          <a:prstGeom prst="rect">
            <a:avLst/>
          </a:prstGeom>
          <a:noFill/>
        </p:spPr>
        <p:txBody>
          <a:bodyPr wrap="square" lIns="0" rtlCol="0">
            <a:spAutoFit/>
          </a:bodyPr>
          <a:lstStyle/>
          <a:p>
            <a:pPr marL="0" marR="0" lvl="0" indent="0" algn="l" defTabSz="685800" rtl="0" eaLnBrk="1" fontAlgn="auto" latinLnBrk="0" hangingPunct="1">
              <a:lnSpc>
                <a:spcPct val="130000"/>
              </a:lnSpc>
              <a:spcBef>
                <a:spcPts val="0"/>
              </a:spcBef>
              <a:spcAft>
                <a:spcPts val="450"/>
              </a:spcAft>
              <a:buClr>
                <a:schemeClr val="accent2"/>
              </a:buClr>
              <a:buSzTx/>
              <a:buFont typeface="Arial" panose="020B0604020202020204" pitchFamily="34" charset="0"/>
              <a:buNone/>
              <a:tabLst/>
              <a:defRPr/>
            </a:pPr>
            <a:r>
              <a:rPr lang="en-US" sz="750" spc="15" baseline="0">
                <a:solidFill>
                  <a:schemeClr val="accent4"/>
                </a:solidFill>
              </a:rPr>
              <a:t>© 2023 SIGGRAPH. ALL RIGHTS RESERVED.</a:t>
            </a:r>
          </a:p>
        </p:txBody>
      </p:sp>
    </p:spTree>
    <p:extLst>
      <p:ext uri="{BB962C8B-B14F-4D97-AF65-F5344CB8AC3E}">
        <p14:creationId xmlns:p14="http://schemas.microsoft.com/office/powerpoint/2010/main" val="1383658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300"/>
              <a:buFont typeface="Gill Sans"/>
              <a:buNone/>
              <a:defRPr b="0" i="0">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628650" y="1825625"/>
            <a:ext cx="7886700" cy="3885219"/>
          </a:xfrm>
          <a:prstGeom prst="rect">
            <a:avLst/>
          </a:prstGeom>
          <a:noFill/>
          <a:ln>
            <a:noFill/>
          </a:ln>
        </p:spPr>
        <p:txBody>
          <a:bodyPr spcFirstLastPara="1" wrap="square" lIns="91425" tIns="45700" rIns="91425" bIns="45700" anchor="t" anchorCtr="0">
            <a:normAutofit/>
          </a:bodyPr>
          <a:lstStyle>
            <a:lvl1pPr marL="457200" lvl="0" indent="-361950" algn="l">
              <a:lnSpc>
                <a:spcPct val="90000"/>
              </a:lnSpc>
              <a:spcBef>
                <a:spcPts val="750"/>
              </a:spcBef>
              <a:spcAft>
                <a:spcPts val="0"/>
              </a:spcAft>
              <a:buClr>
                <a:schemeClr val="dk1"/>
              </a:buClr>
              <a:buSzPts val="2100"/>
              <a:buChar char="•"/>
              <a:defRPr>
                <a:latin typeface="Gill Sans"/>
                <a:ea typeface="Gill Sans"/>
                <a:cs typeface="Gill Sans"/>
                <a:sym typeface="Gill Sans"/>
              </a:defRPr>
            </a:lvl1pPr>
            <a:lvl2pPr marL="914400" lvl="1" indent="-342900" algn="l">
              <a:lnSpc>
                <a:spcPct val="90000"/>
              </a:lnSpc>
              <a:spcBef>
                <a:spcPts val="375"/>
              </a:spcBef>
              <a:spcAft>
                <a:spcPts val="0"/>
              </a:spcAft>
              <a:buClr>
                <a:schemeClr val="dk1"/>
              </a:buClr>
              <a:buSzPts val="1800"/>
              <a:buChar char="•"/>
              <a:defRPr>
                <a:latin typeface="Gill Sans"/>
                <a:ea typeface="Gill Sans"/>
                <a:cs typeface="Gill Sans"/>
                <a:sym typeface="Gill Sans"/>
              </a:defRPr>
            </a:lvl2pPr>
            <a:lvl3pPr marL="1371600" lvl="2" indent="-323850" algn="l">
              <a:lnSpc>
                <a:spcPct val="90000"/>
              </a:lnSpc>
              <a:spcBef>
                <a:spcPts val="375"/>
              </a:spcBef>
              <a:spcAft>
                <a:spcPts val="0"/>
              </a:spcAft>
              <a:buClr>
                <a:schemeClr val="dk1"/>
              </a:buClr>
              <a:buSzPts val="1500"/>
              <a:buChar char="•"/>
              <a:defRPr>
                <a:latin typeface="Gill Sans"/>
                <a:ea typeface="Gill Sans"/>
                <a:cs typeface="Gill Sans"/>
                <a:sym typeface="Gill Sans"/>
              </a:defRPr>
            </a:lvl3pPr>
            <a:lvl4pPr marL="1828800" lvl="3" indent="-314325" algn="l">
              <a:lnSpc>
                <a:spcPct val="90000"/>
              </a:lnSpc>
              <a:spcBef>
                <a:spcPts val="375"/>
              </a:spcBef>
              <a:spcAft>
                <a:spcPts val="0"/>
              </a:spcAft>
              <a:buClr>
                <a:schemeClr val="dk1"/>
              </a:buClr>
              <a:buSzPts val="1350"/>
              <a:buChar char="•"/>
              <a:defRPr>
                <a:latin typeface="Gill Sans"/>
                <a:ea typeface="Gill Sans"/>
                <a:cs typeface="Gill Sans"/>
                <a:sym typeface="Gill Sans"/>
              </a:defRPr>
            </a:lvl4pPr>
            <a:lvl5pPr marL="2286000" lvl="4" indent="-314325" algn="l">
              <a:lnSpc>
                <a:spcPct val="90000"/>
              </a:lnSpc>
              <a:spcBef>
                <a:spcPts val="375"/>
              </a:spcBef>
              <a:spcAft>
                <a:spcPts val="0"/>
              </a:spcAft>
              <a:buClr>
                <a:schemeClr val="dk1"/>
              </a:buClr>
              <a:buSzPts val="1350"/>
              <a:buChar char="•"/>
              <a:defRPr>
                <a:latin typeface="Gill Sans"/>
                <a:ea typeface="Gill Sans"/>
                <a:cs typeface="Gill Sans"/>
                <a:sym typeface="Gill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cxnSp>
        <p:nvCxnSpPr>
          <p:cNvPr id="24" name="Google Shape;24;p3"/>
          <p:cNvCxnSpPr/>
          <p:nvPr/>
        </p:nvCxnSpPr>
        <p:spPr>
          <a:xfrm>
            <a:off x="628650" y="1753985"/>
            <a:ext cx="7886700" cy="0"/>
          </a:xfrm>
          <a:prstGeom prst="straightConnector1">
            <a:avLst/>
          </a:prstGeom>
          <a:noFill/>
          <a:ln w="19050" cap="flat" cmpd="sng">
            <a:solidFill>
              <a:srgbClr val="30205D"/>
            </a:solidFill>
            <a:prstDash val="solid"/>
            <a:miter lim="800000"/>
            <a:headEnd type="none" w="sm" len="sm"/>
            <a:tailEnd type="none" w="sm" len="sm"/>
          </a:ln>
        </p:spPr>
      </p:cxnSp>
      <p:sp>
        <p:nvSpPr>
          <p:cNvPr id="25" name="Google Shape;25;p3"/>
          <p:cNvSpPr txBox="1"/>
          <p:nvPr/>
        </p:nvSpPr>
        <p:spPr>
          <a:xfrm>
            <a:off x="628649" y="6129992"/>
            <a:ext cx="345349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1" u="none" strike="noStrike" cap="none">
                <a:solidFill>
                  <a:schemeClr val="dk1"/>
                </a:solidFill>
                <a:latin typeface="Gill Sans"/>
                <a:ea typeface="Gill Sans"/>
                <a:cs typeface="Gill Sans"/>
                <a:sym typeface="Gill Sans"/>
              </a:rPr>
              <a:t>Motion Graphics for Games and Digital Media</a:t>
            </a:r>
            <a:endParaRPr/>
          </a:p>
        </p:txBody>
      </p:sp>
      <p:pic>
        <p:nvPicPr>
          <p:cNvPr id="26" name="Google Shape;26;p3"/>
          <p:cNvPicPr preferRelativeResize="0"/>
          <p:nvPr/>
        </p:nvPicPr>
        <p:blipFill rotWithShape="1">
          <a:blip r:embed="rId2">
            <a:alphaModFix/>
          </a:blip>
          <a:srcRect/>
          <a:stretch/>
        </p:blipFill>
        <p:spPr>
          <a:xfrm>
            <a:off x="6067044" y="5973761"/>
            <a:ext cx="2448306" cy="62023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0" name="Google Shape;30;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3" name="Google Shape;43;p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5" name="Google Shape;45;p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61" name="Google Shape;61;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2" name="Google Shape;62;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987426"/>
            <a:ext cx="4629150" cy="4873625"/>
          </a:xfrm>
          <a:prstGeom prst="rect">
            <a:avLst/>
          </a:prstGeom>
          <a:noFill/>
          <a:ln>
            <a:noFill/>
          </a:ln>
        </p:spPr>
      </p:sp>
      <p:sp>
        <p:nvSpPr>
          <p:cNvPr id="68" name="Google Shape;68;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9" name="Google Shape;69;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store.steampowered.com/app/770170/EzBench_Benchmark/"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file/d/189S__gQ-u0D1IZf7griGEn_uhZAkZEMY/view?usp=sharin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unrealengine.com/en-US/tech-blog/getting-the-most-out-of-noise-in-ue4"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store.steampowered.com/app/770170/EzBench_Benchmark/"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q8avHL7syC4?si=qHH9x-n-vLGL4Dwr"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youtu.be/o6f7n4UhYq0?si=ovdcwld_7cYhKfSO" TargetMode="External"/><Relationship Id="rId4" Type="http://schemas.openxmlformats.org/officeDocument/2006/relationships/hyperlink" Target="https://www.unrealengine.com/en-US/tech-blog/getting-the-most-out-of-noise-in-ue4"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5000"/>
          </a:stretch>
        </a:blipFill>
        <a:effectLst/>
      </p:bgPr>
    </p:bg>
    <p:spTree>
      <p:nvGrpSpPr>
        <p:cNvPr id="1" name="Shape 163"/>
        <p:cNvGrpSpPr/>
        <p:nvPr/>
      </p:nvGrpSpPr>
      <p:grpSpPr>
        <a:xfrm>
          <a:off x="0" y="0"/>
          <a:ext cx="0" cy="0"/>
          <a:chOff x="0" y="0"/>
          <a:chExt cx="0" cy="0"/>
        </a:xfrm>
      </p:grpSpPr>
      <p:sp>
        <p:nvSpPr>
          <p:cNvPr id="165" name="Google Shape;165;p25"/>
          <p:cNvSpPr/>
          <p:nvPr/>
        </p:nvSpPr>
        <p:spPr>
          <a:xfrm>
            <a:off x="544525" y="6207050"/>
            <a:ext cx="3595200" cy="39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Title 8">
            <a:extLst>
              <a:ext uri="{FF2B5EF4-FFF2-40B4-BE49-F238E27FC236}">
                <a16:creationId xmlns:a16="http://schemas.microsoft.com/office/drawing/2014/main" id="{E959291C-2710-69D1-97DE-988A2CC5F113}"/>
              </a:ext>
            </a:extLst>
          </p:cNvPr>
          <p:cNvSpPr>
            <a:spLocks noGrp="1"/>
          </p:cNvSpPr>
          <p:nvPr>
            <p:ph type="ctrTitle"/>
          </p:nvPr>
        </p:nvSpPr>
        <p:spPr>
          <a:xfrm>
            <a:off x="1427588" y="1275252"/>
            <a:ext cx="6291145" cy="2273759"/>
          </a:xfrm>
        </p:spPr>
        <p:txBody>
          <a:bodyPr>
            <a:normAutofit/>
          </a:bodyPr>
          <a:lstStyle/>
          <a:p>
            <a:r>
              <a:rPr lang="en-US" sz="5000" dirty="0">
                <a:ln w="0"/>
                <a:solidFill>
                  <a:schemeClr val="tx1"/>
                </a:solidFill>
                <a:effectLst>
                  <a:outerShdw blurRad="38100" dist="19050" dir="2700000" algn="tl" rotWithShape="0">
                    <a:schemeClr val="dk1">
                      <a:alpha val="40000"/>
                    </a:schemeClr>
                  </a:outerShdw>
                </a:effectLst>
                <a:latin typeface="Arial"/>
              </a:rPr>
              <a:t>Marble Temple of Suzanne</a:t>
            </a:r>
          </a:p>
        </p:txBody>
      </p:sp>
      <p:sp>
        <p:nvSpPr>
          <p:cNvPr id="14" name="TextBox 13">
            <a:extLst>
              <a:ext uri="{FF2B5EF4-FFF2-40B4-BE49-F238E27FC236}">
                <a16:creationId xmlns:a16="http://schemas.microsoft.com/office/drawing/2014/main" id="{C77703AD-A144-8993-4EAF-129837C930A3}"/>
              </a:ext>
            </a:extLst>
          </p:cNvPr>
          <p:cNvSpPr txBox="1"/>
          <p:nvPr/>
        </p:nvSpPr>
        <p:spPr>
          <a:xfrm>
            <a:off x="1870695" y="4808324"/>
            <a:ext cx="540261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ln w="0"/>
                <a:solidFill>
                  <a:schemeClr val="tx1"/>
                </a:solidFill>
                <a:effectLst>
                  <a:outerShdw blurRad="38100" dist="19050" dir="2700000" algn="tl" rotWithShape="0">
                    <a:schemeClr val="dk1">
                      <a:alpha val="40000"/>
                    </a:schemeClr>
                  </a:outerShdw>
                </a:effectLst>
              </a:rPr>
              <a:t>Kirk Hogden</a:t>
            </a:r>
          </a:p>
          <a:p>
            <a:pPr algn="ctr"/>
            <a:r>
              <a:rPr lang="en-US" sz="3200" dirty="0">
                <a:ln w="0"/>
                <a:solidFill>
                  <a:schemeClr val="tx1"/>
                </a:solidFill>
                <a:effectLst>
                  <a:outerShdw blurRad="38100" dist="19050" dir="2700000" algn="tl" rotWithShape="0">
                    <a:schemeClr val="dk1">
                      <a:alpha val="40000"/>
                    </a:schemeClr>
                  </a:outerShdw>
                </a:effectLst>
              </a:rPr>
              <a:t>001115381</a:t>
            </a:r>
          </a:p>
        </p:txBody>
      </p:sp>
    </p:spTree>
    <p:extLst>
      <p:ext uri="{BB962C8B-B14F-4D97-AF65-F5344CB8AC3E}">
        <p14:creationId xmlns:p14="http://schemas.microsoft.com/office/powerpoint/2010/main" val="3871959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algn="ctr"/>
            <a:r>
              <a:rPr lang="en-US" sz="2600" b="1" dirty="0">
                <a:latin typeface="Arial"/>
                <a:cs typeface="Arial"/>
              </a:rPr>
              <a:t>PARTICLE SYSTEMS 2/2</a:t>
            </a:r>
            <a:endParaRPr lang="en-US" dirty="0"/>
          </a:p>
        </p:txBody>
      </p:sp>
      <p:sp>
        <p:nvSpPr>
          <p:cNvPr id="181" name="Google Shape;181;p27"/>
          <p:cNvSpPr/>
          <p:nvPr/>
        </p:nvSpPr>
        <p:spPr>
          <a:xfrm>
            <a:off x="544525" y="6207050"/>
            <a:ext cx="3595200" cy="398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0;p27">
            <a:extLst>
              <a:ext uri="{FF2B5EF4-FFF2-40B4-BE49-F238E27FC236}">
                <a16:creationId xmlns:a16="http://schemas.microsoft.com/office/drawing/2014/main" id="{BBB36EAB-B804-E254-8781-DA19EF9A9748}"/>
              </a:ext>
            </a:extLst>
          </p:cNvPr>
          <p:cNvSpPr txBox="1">
            <a:spLocks noGrp="1"/>
          </p:cNvSpPr>
          <p:nvPr>
            <p:ph type="body" idx="1"/>
          </p:nvPr>
        </p:nvSpPr>
        <p:spPr>
          <a:xfrm>
            <a:off x="628649" y="1862056"/>
            <a:ext cx="4434932" cy="4057990"/>
          </a:xfrm>
          <a:prstGeom prst="rect">
            <a:avLst/>
          </a:prstGeom>
          <a:noFill/>
          <a:ln>
            <a:noFill/>
          </a:ln>
        </p:spPr>
        <p:txBody>
          <a:bodyPr spcFirstLastPara="1" wrap="square" lIns="91425" tIns="45700" rIns="91425" bIns="45700" anchor="t" anchorCtr="0">
            <a:normAutofit lnSpcReduction="10000"/>
          </a:bodyPr>
          <a:lstStyle/>
          <a:p>
            <a:r>
              <a:rPr lang="en-US" sz="1600" dirty="0">
                <a:latin typeface="Arial"/>
                <a:cs typeface="Arial"/>
              </a:rPr>
              <a:t>Duplicating the fire Niagara system, smoke particles were also created with their settings adjusted.</a:t>
            </a:r>
          </a:p>
          <a:p>
            <a:r>
              <a:rPr lang="en-US" sz="1600" dirty="0">
                <a:latin typeface="Arial"/>
                <a:cs typeface="Arial"/>
              </a:rPr>
              <a:t>The sprites for the smoke particles were swapped, and the velocity was slightly increased to make sure they would travel above the fire.</a:t>
            </a:r>
          </a:p>
          <a:p>
            <a:r>
              <a:rPr lang="en-US" sz="1600" dirty="0">
                <a:latin typeface="Arial"/>
                <a:cs typeface="Arial"/>
              </a:rPr>
              <a:t>Some smoke particles would appear a lighter grey, whereas others leaning to a darker tone.</a:t>
            </a:r>
          </a:p>
          <a:p>
            <a:r>
              <a:rPr lang="en-US" sz="1600" dirty="0">
                <a:latin typeface="Arial"/>
                <a:cs typeface="Arial"/>
              </a:rPr>
              <a:t>Using a cone shape for particles to emit from, this helps the smoke particles to spread across the sky, as smoke usually would in the real world.</a:t>
            </a:r>
          </a:p>
          <a:p>
            <a:r>
              <a:rPr lang="en-US" sz="1600" dirty="0">
                <a:latin typeface="Arial"/>
                <a:cs typeface="Arial"/>
              </a:rPr>
              <a:t>To make these particles collaborate in levels, an actor blueprint was created where they would be placed into.</a:t>
            </a:r>
          </a:p>
        </p:txBody>
      </p:sp>
      <p:pic>
        <p:nvPicPr>
          <p:cNvPr id="3" name="Picture 2">
            <a:extLst>
              <a:ext uri="{FF2B5EF4-FFF2-40B4-BE49-F238E27FC236}">
                <a16:creationId xmlns:a16="http://schemas.microsoft.com/office/drawing/2014/main" id="{C8BBE01F-5D7F-7A3E-A372-3C90A19950E7}"/>
              </a:ext>
            </a:extLst>
          </p:cNvPr>
          <p:cNvPicPr>
            <a:picLocks noChangeAspect="1"/>
          </p:cNvPicPr>
          <p:nvPr/>
        </p:nvPicPr>
        <p:blipFill>
          <a:blip r:embed="rId3"/>
          <a:stretch>
            <a:fillRect/>
          </a:stretch>
        </p:blipFill>
        <p:spPr>
          <a:xfrm>
            <a:off x="5662645" y="2126494"/>
            <a:ext cx="2763806" cy="27802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402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algn="ctr"/>
            <a:r>
              <a:rPr lang="en-US" sz="2600" b="1">
                <a:latin typeface="Arial"/>
                <a:cs typeface="Arial"/>
              </a:rPr>
              <a:t>POST PROCESSING</a:t>
            </a:r>
            <a:endParaRPr lang="en-US"/>
          </a:p>
        </p:txBody>
      </p:sp>
      <p:sp>
        <p:nvSpPr>
          <p:cNvPr id="181" name="Google Shape;181;p27"/>
          <p:cNvSpPr/>
          <p:nvPr/>
        </p:nvSpPr>
        <p:spPr>
          <a:xfrm>
            <a:off x="544525" y="6207050"/>
            <a:ext cx="3595200" cy="398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0;p27">
            <a:extLst>
              <a:ext uri="{FF2B5EF4-FFF2-40B4-BE49-F238E27FC236}">
                <a16:creationId xmlns:a16="http://schemas.microsoft.com/office/drawing/2014/main" id="{BBB36EAB-B804-E254-8781-DA19EF9A9748}"/>
              </a:ext>
            </a:extLst>
          </p:cNvPr>
          <p:cNvSpPr txBox="1">
            <a:spLocks noGrp="1"/>
          </p:cNvSpPr>
          <p:nvPr>
            <p:ph type="body" idx="1"/>
          </p:nvPr>
        </p:nvSpPr>
        <p:spPr>
          <a:xfrm>
            <a:off x="4080418" y="1862056"/>
            <a:ext cx="4679534" cy="4057990"/>
          </a:xfrm>
          <a:prstGeom prst="rect">
            <a:avLst/>
          </a:prstGeom>
          <a:noFill/>
          <a:ln>
            <a:noFill/>
          </a:ln>
        </p:spPr>
        <p:txBody>
          <a:bodyPr spcFirstLastPara="1" wrap="square" lIns="91425" tIns="45700" rIns="91425" bIns="45700" anchor="t" anchorCtr="0">
            <a:normAutofit/>
          </a:bodyPr>
          <a:lstStyle/>
          <a:p>
            <a:r>
              <a:rPr lang="en-US" sz="1600" dirty="0">
                <a:latin typeface="Arial"/>
                <a:cs typeface="Arial"/>
              </a:rPr>
              <a:t>By duplicating the prior water shader, it was converted into a post processing shader from the material domain and instead connected to the master node’s Emissive Color plug.</a:t>
            </a:r>
          </a:p>
          <a:p>
            <a:r>
              <a:rPr lang="en-US" sz="1600" dirty="0">
                <a:latin typeface="Arial"/>
                <a:cs typeface="Arial"/>
              </a:rPr>
              <a:t>To apply it into the level, a post processing volume instance was created, using infinite extent. An instance of the material afterwards was added to the post process materials array.</a:t>
            </a:r>
          </a:p>
          <a:p>
            <a:r>
              <a:rPr lang="en-US" sz="1600" dirty="0">
                <a:latin typeface="Arial"/>
                <a:cs typeface="Arial"/>
              </a:rPr>
              <a:t>The inspiration for this image effect came from week nine’s lab task. I wanted to use my own water shader instead, however I couldn’t figure out how to apply opacity to it.</a:t>
            </a:r>
          </a:p>
          <a:p>
            <a:r>
              <a:rPr lang="en-US" sz="1600" dirty="0">
                <a:latin typeface="Arial"/>
                <a:cs typeface="Arial"/>
              </a:rPr>
              <a:t>It helps to give a water-like theme for the marble temple level!</a:t>
            </a:r>
          </a:p>
        </p:txBody>
      </p:sp>
      <p:pic>
        <p:nvPicPr>
          <p:cNvPr id="6" name="Picture 5">
            <a:extLst>
              <a:ext uri="{FF2B5EF4-FFF2-40B4-BE49-F238E27FC236}">
                <a16:creationId xmlns:a16="http://schemas.microsoft.com/office/drawing/2014/main" id="{7D2D020C-FF25-DDF5-93E3-9F96738FE8F5}"/>
              </a:ext>
            </a:extLst>
          </p:cNvPr>
          <p:cNvPicPr>
            <a:picLocks noChangeAspect="1"/>
          </p:cNvPicPr>
          <p:nvPr/>
        </p:nvPicPr>
        <p:blipFill rotWithShape="1">
          <a:blip r:embed="rId3"/>
          <a:srcRect l="18800" t="9603" r="21200" b="9297"/>
          <a:stretch/>
        </p:blipFill>
        <p:spPr>
          <a:xfrm>
            <a:off x="210311" y="2798064"/>
            <a:ext cx="3693695" cy="2807207"/>
          </a:xfrm>
          <a:prstGeom prst="rect">
            <a:avLst/>
          </a:prstGeom>
        </p:spPr>
      </p:pic>
    </p:spTree>
    <p:extLst>
      <p:ext uri="{BB962C8B-B14F-4D97-AF65-F5344CB8AC3E}">
        <p14:creationId xmlns:p14="http://schemas.microsoft.com/office/powerpoint/2010/main" val="2360489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algn="ctr"/>
            <a:r>
              <a:rPr lang="en-US" sz="2600" b="1" dirty="0">
                <a:latin typeface="Arial"/>
                <a:cs typeface="Arial"/>
              </a:rPr>
              <a:t>BENCHMARKING/SHADER OPTIMISATION 1/2</a:t>
            </a:r>
            <a:endParaRPr lang="en-US" dirty="0"/>
          </a:p>
        </p:txBody>
      </p:sp>
      <p:sp>
        <p:nvSpPr>
          <p:cNvPr id="181" name="Google Shape;181;p27"/>
          <p:cNvSpPr/>
          <p:nvPr/>
        </p:nvSpPr>
        <p:spPr>
          <a:xfrm>
            <a:off x="544525" y="6207050"/>
            <a:ext cx="3595200" cy="398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0;p27">
            <a:extLst>
              <a:ext uri="{FF2B5EF4-FFF2-40B4-BE49-F238E27FC236}">
                <a16:creationId xmlns:a16="http://schemas.microsoft.com/office/drawing/2014/main" id="{BBB36EAB-B804-E254-8781-DA19EF9A9748}"/>
              </a:ext>
            </a:extLst>
          </p:cNvPr>
          <p:cNvSpPr txBox="1">
            <a:spLocks noGrp="1"/>
          </p:cNvSpPr>
          <p:nvPr>
            <p:ph type="body" idx="1"/>
          </p:nvPr>
        </p:nvSpPr>
        <p:spPr>
          <a:xfrm>
            <a:off x="628649" y="1862056"/>
            <a:ext cx="4434932" cy="4057990"/>
          </a:xfrm>
          <a:prstGeom prst="rect">
            <a:avLst/>
          </a:prstGeom>
          <a:noFill/>
          <a:ln>
            <a:noFill/>
          </a:ln>
        </p:spPr>
        <p:txBody>
          <a:bodyPr spcFirstLastPara="1" wrap="square" lIns="91425" tIns="45700" rIns="91425" bIns="45700" anchor="t" anchorCtr="0">
            <a:normAutofit/>
          </a:bodyPr>
          <a:lstStyle/>
          <a:p>
            <a:r>
              <a:rPr lang="en-US" sz="1800" dirty="0">
                <a:latin typeface="Arial"/>
                <a:cs typeface="Arial"/>
              </a:rPr>
              <a:t>The shader complexity tool was used to discover what graphics were used the most performance.</a:t>
            </a:r>
          </a:p>
          <a:p>
            <a:r>
              <a:rPr lang="en-US" sz="1800" dirty="0">
                <a:latin typeface="Arial"/>
                <a:cs typeface="Arial"/>
              </a:rPr>
              <a:t>When in this viewport, all the shaders appeared to be red. The water shader being transparent while in front of the marble shader shows pink.</a:t>
            </a:r>
          </a:p>
          <a:p>
            <a:r>
              <a:rPr lang="en-US" sz="1800" dirty="0">
                <a:latin typeface="Arial"/>
                <a:cs typeface="Arial"/>
              </a:rPr>
              <a:t>To see the water shader appear red was strange, considering the simplicity.</a:t>
            </a:r>
          </a:p>
        </p:txBody>
      </p:sp>
      <p:pic>
        <p:nvPicPr>
          <p:cNvPr id="4" name="Picture 2">
            <a:extLst>
              <a:ext uri="{FF2B5EF4-FFF2-40B4-BE49-F238E27FC236}">
                <a16:creationId xmlns:a16="http://schemas.microsoft.com/office/drawing/2014/main" id="{730F9948-3883-7410-C469-32B434D2CB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24" t="9900" r="20732" b="9025"/>
          <a:stretch/>
        </p:blipFill>
        <p:spPr bwMode="auto">
          <a:xfrm>
            <a:off x="5440680" y="1919937"/>
            <a:ext cx="2469493" cy="18688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71F41F3-44BA-5934-B7AC-810D11FC6C5A}"/>
              </a:ext>
            </a:extLst>
          </p:cNvPr>
          <p:cNvPicPr>
            <a:picLocks noChangeAspect="1"/>
          </p:cNvPicPr>
          <p:nvPr/>
        </p:nvPicPr>
        <p:blipFill>
          <a:blip r:embed="rId4"/>
          <a:stretch>
            <a:fillRect/>
          </a:stretch>
        </p:blipFill>
        <p:spPr>
          <a:xfrm>
            <a:off x="5440679" y="3891050"/>
            <a:ext cx="2469493" cy="18903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2724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algn="ctr"/>
            <a:r>
              <a:rPr lang="en-US" sz="2600" b="1" dirty="0">
                <a:latin typeface="Arial"/>
                <a:cs typeface="Arial"/>
              </a:rPr>
              <a:t>BENCHMARKING/SHADER OPTIMISATION 2/2</a:t>
            </a:r>
          </a:p>
        </p:txBody>
      </p:sp>
      <p:sp>
        <p:nvSpPr>
          <p:cNvPr id="5" name="Google Shape;180;p27">
            <a:extLst>
              <a:ext uri="{FF2B5EF4-FFF2-40B4-BE49-F238E27FC236}">
                <a16:creationId xmlns:a16="http://schemas.microsoft.com/office/drawing/2014/main" id="{BBB36EAB-B804-E254-8781-DA19EF9A9748}"/>
              </a:ext>
            </a:extLst>
          </p:cNvPr>
          <p:cNvSpPr txBox="1">
            <a:spLocks noGrp="1"/>
          </p:cNvSpPr>
          <p:nvPr>
            <p:ph type="body" idx="1"/>
          </p:nvPr>
        </p:nvSpPr>
        <p:spPr>
          <a:xfrm>
            <a:off x="4080418" y="1862056"/>
            <a:ext cx="4434932" cy="4057990"/>
          </a:xfrm>
          <a:prstGeom prst="rect">
            <a:avLst/>
          </a:prstGeom>
          <a:noFill/>
          <a:ln>
            <a:noFill/>
          </a:ln>
        </p:spPr>
        <p:txBody>
          <a:bodyPr spcFirstLastPara="1" wrap="square" lIns="91425" tIns="45700" rIns="91425" bIns="45700" anchor="t" anchorCtr="0">
            <a:normAutofit/>
          </a:bodyPr>
          <a:lstStyle/>
          <a:p>
            <a:r>
              <a:rPr lang="en-US" sz="1600" dirty="0">
                <a:latin typeface="Arial"/>
                <a:cs typeface="Arial"/>
              </a:rPr>
              <a:t>As mentioned in prior slides, noise-related shaders took extra steps to make sure performance didn’t get used up too much.</a:t>
            </a:r>
          </a:p>
          <a:p>
            <a:r>
              <a:rPr lang="en-US" sz="1600" dirty="0">
                <a:latin typeface="Arial"/>
                <a:cs typeface="Arial"/>
              </a:rPr>
              <a:t>Noise nodes in Unreal Engine 5 are known to consume performance heavily.</a:t>
            </a:r>
          </a:p>
          <a:p>
            <a:r>
              <a:rPr lang="en-US" sz="1600" dirty="0">
                <a:latin typeface="Arial"/>
                <a:cs typeface="Arial"/>
              </a:rPr>
              <a:t>Outside of shaders, both the fire and smoke particles tend to emit just above one hundred particles at a time.</a:t>
            </a:r>
          </a:p>
          <a:p>
            <a:endParaRPr lang="en-US" sz="1800" dirty="0">
              <a:latin typeface="Arial"/>
              <a:cs typeface="Arial"/>
            </a:endParaRPr>
          </a:p>
        </p:txBody>
      </p:sp>
      <p:pic>
        <p:nvPicPr>
          <p:cNvPr id="2" name="Picture 1">
            <a:extLst>
              <a:ext uri="{FF2B5EF4-FFF2-40B4-BE49-F238E27FC236}">
                <a16:creationId xmlns:a16="http://schemas.microsoft.com/office/drawing/2014/main" id="{D5FC03BC-6660-2B92-521A-D16118D8433D}"/>
              </a:ext>
            </a:extLst>
          </p:cNvPr>
          <p:cNvPicPr>
            <a:picLocks noChangeAspect="1"/>
          </p:cNvPicPr>
          <p:nvPr/>
        </p:nvPicPr>
        <p:blipFill>
          <a:blip r:embed="rId3"/>
          <a:stretch>
            <a:fillRect/>
          </a:stretch>
        </p:blipFill>
        <p:spPr>
          <a:xfrm>
            <a:off x="168497" y="2947709"/>
            <a:ext cx="3763423" cy="1886683"/>
          </a:xfrm>
          <a:prstGeom prst="rect">
            <a:avLst/>
          </a:prstGeom>
          <a:ln>
            <a:noFill/>
          </a:ln>
          <a:effectLst>
            <a:outerShdw blurRad="292100" dist="139700" dir="2700000" algn="tl" rotWithShape="0">
              <a:srgbClr val="333333">
                <a:alpha val="65000"/>
              </a:srgbClr>
            </a:outerShdw>
          </a:effectLst>
        </p:spPr>
      </p:pic>
      <p:sp>
        <p:nvSpPr>
          <p:cNvPr id="3" name="Google Shape;181;p27">
            <a:extLst>
              <a:ext uri="{FF2B5EF4-FFF2-40B4-BE49-F238E27FC236}">
                <a16:creationId xmlns:a16="http://schemas.microsoft.com/office/drawing/2014/main" id="{778C7A9F-EF88-12B2-7079-32255D75ED63}"/>
              </a:ext>
            </a:extLst>
          </p:cNvPr>
          <p:cNvSpPr/>
          <p:nvPr/>
        </p:nvSpPr>
        <p:spPr>
          <a:xfrm>
            <a:off x="274320" y="6201780"/>
            <a:ext cx="5989320" cy="398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eaLnBrk="0" fontAlgn="base" hangingPunct="0">
              <a:spcBef>
                <a:spcPct val="0"/>
              </a:spcBef>
              <a:spcAft>
                <a:spcPct val="0"/>
              </a:spcAft>
              <a:buClrTx/>
            </a:pP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Ezbench</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Solutions AS (2022). </a:t>
            </a:r>
            <a:r>
              <a:rPr kumimoji="0" lang="en-US" altLang="en-US" b="0" i="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EzBench</a:t>
            </a:r>
            <a:r>
              <a:rPr kumimoji="0" lang="en-US" altLang="en-US"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Benchmark on Steam</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[online] store.steampowered.com. Available at: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4"/>
              </a:rPr>
              <a:t>https://store.steampowered.com/app/770170/EzBench_Benchmark/</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61285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1" name="Google Shape;181;p27"/>
          <p:cNvSpPr/>
          <p:nvPr/>
        </p:nvSpPr>
        <p:spPr>
          <a:xfrm>
            <a:off x="544525" y="6207050"/>
            <a:ext cx="3595200" cy="398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0;p27">
            <a:extLst>
              <a:ext uri="{FF2B5EF4-FFF2-40B4-BE49-F238E27FC236}">
                <a16:creationId xmlns:a16="http://schemas.microsoft.com/office/drawing/2014/main" id="{BBB36EAB-B804-E254-8781-DA19EF9A9748}"/>
              </a:ext>
            </a:extLst>
          </p:cNvPr>
          <p:cNvSpPr txBox="1">
            <a:spLocks noGrp="1"/>
          </p:cNvSpPr>
          <p:nvPr>
            <p:ph type="body" idx="1"/>
          </p:nvPr>
        </p:nvSpPr>
        <p:spPr>
          <a:xfrm>
            <a:off x="628649" y="1862056"/>
            <a:ext cx="7886701" cy="4057990"/>
          </a:xfrm>
          <a:prstGeom prst="rect">
            <a:avLst/>
          </a:prstGeom>
          <a:noFill/>
          <a:ln>
            <a:noFill/>
          </a:ln>
        </p:spPr>
        <p:txBody>
          <a:bodyPr spcFirstLastPara="1" wrap="square" lIns="91425" tIns="45700" rIns="91425" bIns="45700" anchor="t" anchorCtr="0">
            <a:normAutofit/>
          </a:bodyPr>
          <a:lstStyle/>
          <a:p>
            <a:r>
              <a:rPr lang="en-US" sz="1800" dirty="0">
                <a:latin typeface="Arial"/>
                <a:cs typeface="Arial"/>
                <a:hlinkClick r:id="rId3"/>
              </a:rPr>
              <a:t>https://drive.google.com/file/d/189S__gQ-u0D1IZf7griGEn_uhZAkZEMY/view?usp=sharing</a:t>
            </a:r>
            <a:r>
              <a:rPr lang="en-US" sz="1800" dirty="0">
                <a:latin typeface="Arial"/>
                <a:cs typeface="Arial"/>
              </a:rPr>
              <a:t> </a:t>
            </a:r>
          </a:p>
        </p:txBody>
      </p:sp>
      <p:sp>
        <p:nvSpPr>
          <p:cNvPr id="8" name="Google Shape;179;p27">
            <a:extLst>
              <a:ext uri="{FF2B5EF4-FFF2-40B4-BE49-F238E27FC236}">
                <a16:creationId xmlns:a16="http://schemas.microsoft.com/office/drawing/2014/main" id="{9060335B-275D-0689-79E4-2A908F7B2B73}"/>
              </a:ext>
            </a:extLst>
          </p:cNvPr>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algn="ctr"/>
            <a:r>
              <a:rPr lang="en-US" sz="2600" b="1">
                <a:latin typeface="Arial"/>
                <a:cs typeface="Arial"/>
              </a:rPr>
              <a:t>DEMO VIDEO</a:t>
            </a:r>
            <a:endParaRPr lang="en-US"/>
          </a:p>
        </p:txBody>
      </p:sp>
    </p:spTree>
    <p:extLst>
      <p:ext uri="{BB962C8B-B14F-4D97-AF65-F5344CB8AC3E}">
        <p14:creationId xmlns:p14="http://schemas.microsoft.com/office/powerpoint/2010/main" val="2987803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1" name="Google Shape;181;p27"/>
          <p:cNvSpPr/>
          <p:nvPr/>
        </p:nvSpPr>
        <p:spPr>
          <a:xfrm>
            <a:off x="544525" y="6207050"/>
            <a:ext cx="3595200" cy="398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0;p27">
            <a:extLst>
              <a:ext uri="{FF2B5EF4-FFF2-40B4-BE49-F238E27FC236}">
                <a16:creationId xmlns:a16="http://schemas.microsoft.com/office/drawing/2014/main" id="{BBB36EAB-B804-E254-8781-DA19EF9A9748}"/>
              </a:ext>
            </a:extLst>
          </p:cNvPr>
          <p:cNvSpPr txBox="1">
            <a:spLocks noGrp="1"/>
          </p:cNvSpPr>
          <p:nvPr>
            <p:ph type="body" idx="1"/>
          </p:nvPr>
        </p:nvSpPr>
        <p:spPr>
          <a:xfrm>
            <a:off x="628649" y="1862056"/>
            <a:ext cx="7886701" cy="4057990"/>
          </a:xfrm>
          <a:prstGeom prst="rect">
            <a:avLst/>
          </a:prstGeom>
          <a:noFill/>
          <a:ln>
            <a:noFill/>
          </a:ln>
        </p:spPr>
        <p:txBody>
          <a:bodyPr spcFirstLastPara="1" wrap="square" lIns="91425" tIns="45700" rIns="91425" bIns="45700" anchor="t" anchorCtr="0">
            <a:normAutofit/>
          </a:bodyPr>
          <a:lstStyle/>
          <a:p>
            <a:r>
              <a:rPr lang="en-US" sz="1600" dirty="0">
                <a:latin typeface="Arial"/>
                <a:cs typeface="Arial"/>
              </a:rPr>
              <a:t>Even though the marble texture was created uniquely through </a:t>
            </a:r>
            <a:r>
              <a:rPr lang="en-US" sz="1600" dirty="0" err="1">
                <a:latin typeface="Arial"/>
                <a:cs typeface="Arial"/>
              </a:rPr>
              <a:t>Voroni</a:t>
            </a:r>
            <a:r>
              <a:rPr lang="en-US" sz="1600" dirty="0">
                <a:latin typeface="Arial"/>
                <a:cs typeface="Arial"/>
              </a:rPr>
              <a:t> and Gradient noise, it may be more efficient to simply create a material and apply a marble image texture instead. It would make more sense to use noise on shaders that are animated, in which static textures cannot imitate.</a:t>
            </a:r>
          </a:p>
          <a:p>
            <a:r>
              <a:rPr lang="en-US" sz="1600" dirty="0">
                <a:latin typeface="Arial"/>
                <a:cs typeface="Arial"/>
              </a:rPr>
              <a:t>An interesting idea considering that the shader uses noise, perhaps a seed value could be used to make the same marble pattern appear random for each object the material is applied to.</a:t>
            </a:r>
          </a:p>
          <a:p>
            <a:r>
              <a:rPr lang="en-US" sz="1600" dirty="0">
                <a:latin typeface="Arial"/>
                <a:cs typeface="Arial"/>
              </a:rPr>
              <a:t>To further assist with </a:t>
            </a:r>
            <a:r>
              <a:rPr lang="en-US" sz="1600" dirty="0" err="1">
                <a:latin typeface="Arial"/>
                <a:cs typeface="Arial"/>
              </a:rPr>
              <a:t>optimising</a:t>
            </a:r>
            <a:r>
              <a:rPr lang="en-US" sz="1600" dirty="0">
                <a:latin typeface="Arial"/>
                <a:cs typeface="Arial"/>
              </a:rPr>
              <a:t> shaders, it could be worth looking into </a:t>
            </a:r>
            <a:r>
              <a:rPr lang="en-US" sz="1600" dirty="0" err="1">
                <a:latin typeface="Arial"/>
                <a:cs typeface="Arial"/>
              </a:rPr>
              <a:t>EzBench</a:t>
            </a:r>
            <a:r>
              <a:rPr lang="en-US" sz="1600" dirty="0">
                <a:latin typeface="Arial"/>
                <a:cs typeface="Arial"/>
              </a:rPr>
              <a:t>. This tool allows developers with graphics related tasks.</a:t>
            </a:r>
          </a:p>
          <a:p>
            <a:r>
              <a:rPr lang="en-US" sz="1600" dirty="0">
                <a:latin typeface="Arial"/>
                <a:cs typeface="Arial"/>
              </a:rPr>
              <a:t>Being unfamiliar with Unreal Engine, it was hard to tell if seeing all the shaders appear red in the Shader Complexity viewport was normal or not. It may be because of other graphics-related settings rather than the shaders themselves.</a:t>
            </a:r>
          </a:p>
        </p:txBody>
      </p:sp>
      <p:sp>
        <p:nvSpPr>
          <p:cNvPr id="8" name="Google Shape;179;p27">
            <a:extLst>
              <a:ext uri="{FF2B5EF4-FFF2-40B4-BE49-F238E27FC236}">
                <a16:creationId xmlns:a16="http://schemas.microsoft.com/office/drawing/2014/main" id="{9060335B-275D-0689-79E4-2A908F7B2B73}"/>
              </a:ext>
            </a:extLst>
          </p:cNvPr>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algn="ctr"/>
            <a:r>
              <a:rPr lang="en-US" sz="2600" b="1">
                <a:latin typeface="Arial"/>
                <a:cs typeface="Arial"/>
              </a:rPr>
              <a:t>REFLECTION</a:t>
            </a:r>
            <a:endParaRPr lang="en-US"/>
          </a:p>
        </p:txBody>
      </p:sp>
    </p:spTree>
    <p:extLst>
      <p:ext uri="{BB962C8B-B14F-4D97-AF65-F5344CB8AC3E}">
        <p14:creationId xmlns:p14="http://schemas.microsoft.com/office/powerpoint/2010/main" val="4047447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algn="ctr"/>
            <a:r>
              <a:rPr lang="en-US" sz="2600" b="1" dirty="0">
                <a:latin typeface="Arial"/>
                <a:cs typeface="Arial"/>
              </a:rPr>
              <a:t>REFERENCES</a:t>
            </a:r>
            <a:endParaRPr lang="en-US" dirty="0"/>
          </a:p>
        </p:txBody>
      </p:sp>
      <p:sp>
        <p:nvSpPr>
          <p:cNvPr id="181" name="Google Shape;181;p27"/>
          <p:cNvSpPr/>
          <p:nvPr/>
        </p:nvSpPr>
        <p:spPr>
          <a:xfrm>
            <a:off x="544525" y="6207050"/>
            <a:ext cx="3595200" cy="398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Citations generated from mybib.com</a:t>
            </a:r>
            <a:endParaRPr dirty="0"/>
          </a:p>
        </p:txBody>
      </p:sp>
      <p:sp>
        <p:nvSpPr>
          <p:cNvPr id="5" name="Google Shape;180;p27">
            <a:extLst>
              <a:ext uri="{FF2B5EF4-FFF2-40B4-BE49-F238E27FC236}">
                <a16:creationId xmlns:a16="http://schemas.microsoft.com/office/drawing/2014/main" id="{BBB36EAB-B804-E254-8781-DA19EF9A9748}"/>
              </a:ext>
            </a:extLst>
          </p:cNvPr>
          <p:cNvSpPr txBox="1">
            <a:spLocks noGrp="1"/>
          </p:cNvSpPr>
          <p:nvPr>
            <p:ph type="body" idx="1"/>
          </p:nvPr>
        </p:nvSpPr>
        <p:spPr>
          <a:xfrm>
            <a:off x="628649" y="1862056"/>
            <a:ext cx="7886701" cy="4057990"/>
          </a:xfrm>
          <a:prstGeom prst="rect">
            <a:avLst/>
          </a:prstGeom>
          <a:noFill/>
          <a:ln>
            <a:noFill/>
          </a:ln>
        </p:spPr>
        <p:txBody>
          <a:bodyPr spcFirstLastPara="1" wrap="square" lIns="91425" tIns="45700" rIns="91425" bIns="45700" anchor="t" anchorCtr="0">
            <a:normAutofit/>
          </a:bodyPr>
          <a:lstStyle/>
          <a:p>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Brucks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 (2016).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Getting the Most Out of Noise in UE4</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[online] Unreal Engine. Available at: </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3"/>
              </a:rPr>
              <a:t>https://www.unrealengine.com/en-US/tech-blog/getting-the-most-out-of-noise-in-ue4</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endParaRPr kumimoji="0" lang="en-US" altLang="en-US" sz="2000" b="0" i="0" u="none" strike="noStrike" cap="none" normalizeH="0" baseline="0" dirty="0">
              <a:ln>
                <a:noFill/>
              </a:ln>
              <a:solidFill>
                <a:schemeClr val="tx1"/>
              </a:solidFill>
              <a:effectLst/>
              <a:latin typeface="Arial" panose="020B0604020202020204" pitchFamily="34" charset="0"/>
            </a:endParaRPr>
          </a:p>
          <a:p>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Ezbench</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Solutions AS (2022). </a:t>
            </a:r>
            <a:r>
              <a:rPr kumimoji="0" lang="en-US" altLang="en-US" sz="1400" b="0" i="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EzBench</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Benchmark on Steam</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[online] store.steampowered.com. Available at: </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4"/>
              </a:rPr>
              <a:t>https://store.steampowered.com/app/770170/EzBench_Benchmark/</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algn="l"/>
            <a:endParaRPr lang="en-US" sz="1400" b="0" i="0" dirty="0">
              <a:solidFill>
                <a:srgbClr val="000000"/>
              </a:solidFill>
              <a:effectLst/>
              <a:latin typeface="Calibri" panose="020F0502020204030204" pitchFamily="34" charset="0"/>
            </a:endParaRPr>
          </a:p>
          <a:p>
            <a:endParaRPr lang="en-US" sz="1800" dirty="0">
              <a:latin typeface="Arial"/>
              <a:cs typeface="Arial"/>
            </a:endParaRPr>
          </a:p>
        </p:txBody>
      </p:sp>
    </p:spTree>
    <p:extLst>
      <p:ext uri="{BB962C8B-B14F-4D97-AF65-F5344CB8AC3E}">
        <p14:creationId xmlns:p14="http://schemas.microsoft.com/office/powerpoint/2010/main" val="4285795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algn="ctr"/>
            <a:r>
              <a:rPr lang="en-US" sz="2600" b="1" dirty="0">
                <a:latin typeface="Arial"/>
                <a:cs typeface="Arial"/>
              </a:rPr>
              <a:t>APPENDIX A</a:t>
            </a:r>
            <a:endParaRPr lang="en-US" dirty="0"/>
          </a:p>
        </p:txBody>
      </p:sp>
      <p:sp>
        <p:nvSpPr>
          <p:cNvPr id="181" name="Google Shape;181;p27"/>
          <p:cNvSpPr/>
          <p:nvPr/>
        </p:nvSpPr>
        <p:spPr>
          <a:xfrm>
            <a:off x="544525" y="6207050"/>
            <a:ext cx="3595200" cy="398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0;p27">
            <a:extLst>
              <a:ext uri="{FF2B5EF4-FFF2-40B4-BE49-F238E27FC236}">
                <a16:creationId xmlns:a16="http://schemas.microsoft.com/office/drawing/2014/main" id="{BBB36EAB-B804-E254-8781-DA19EF9A9748}"/>
              </a:ext>
            </a:extLst>
          </p:cNvPr>
          <p:cNvSpPr txBox="1">
            <a:spLocks noGrp="1"/>
          </p:cNvSpPr>
          <p:nvPr>
            <p:ph type="body" idx="1"/>
          </p:nvPr>
        </p:nvSpPr>
        <p:spPr>
          <a:xfrm>
            <a:off x="628649" y="1862056"/>
            <a:ext cx="7886701" cy="4057990"/>
          </a:xfrm>
          <a:prstGeom prst="rect">
            <a:avLst/>
          </a:prstGeom>
          <a:noFill/>
          <a:ln>
            <a:noFill/>
          </a:ln>
        </p:spPr>
        <p:txBody>
          <a:bodyPr spcFirstLastPara="1" wrap="square" lIns="91425" tIns="45700" rIns="91425" bIns="45700" anchor="t" anchorCtr="0">
            <a:normAutofit/>
          </a:bodyPr>
          <a:lstStyle/>
          <a:p>
            <a:r>
              <a:rPr lang="en-US" sz="1800" dirty="0">
                <a:latin typeface="Arial"/>
                <a:cs typeface="Arial"/>
              </a:rPr>
              <a:t>Fire particles tutorial, Hell FX Learn, YouTube, 2023, </a:t>
            </a:r>
            <a:r>
              <a:rPr lang="en-US" sz="1800" dirty="0">
                <a:latin typeface="Arial"/>
                <a:cs typeface="Arial"/>
                <a:hlinkClick r:id="rId3"/>
              </a:rPr>
              <a:t>https://youtu.be/q8avHL7syC4?si=qHH9x-n-vLGL4Dwr</a:t>
            </a:r>
            <a:r>
              <a:rPr lang="en-US" sz="1800" dirty="0">
                <a:latin typeface="Arial"/>
                <a:cs typeface="Arial"/>
              </a:rPr>
              <a:t> </a:t>
            </a:r>
          </a:p>
          <a:p>
            <a:r>
              <a:rPr lang="en-US" sz="1800" dirty="0">
                <a:latin typeface="Arial"/>
                <a:cs typeface="Arial"/>
              </a:rPr>
              <a:t>Getting the Most Out of Noise, Ryan </a:t>
            </a:r>
            <a:r>
              <a:rPr lang="en-US" sz="1800" dirty="0" err="1">
                <a:latin typeface="Arial"/>
                <a:cs typeface="Arial"/>
              </a:rPr>
              <a:t>Brucks</a:t>
            </a:r>
            <a:r>
              <a:rPr lang="en-US" sz="1800" dirty="0">
                <a:latin typeface="Arial"/>
                <a:cs typeface="Arial"/>
              </a:rPr>
              <a:t>, UnrealEngine.com, 2016, </a:t>
            </a:r>
            <a:r>
              <a:rPr lang="en-US" sz="1800" dirty="0">
                <a:latin typeface="Arial"/>
                <a:cs typeface="Arial"/>
                <a:hlinkClick r:id="rId4"/>
              </a:rPr>
              <a:t>https://www.unrealengine.com/en-US/tech-blog/getting-the-most-out-of-noise-in-ue4</a:t>
            </a:r>
            <a:r>
              <a:rPr lang="en-US" sz="1800" dirty="0">
                <a:latin typeface="Arial"/>
                <a:cs typeface="Arial"/>
              </a:rPr>
              <a:t> </a:t>
            </a:r>
          </a:p>
          <a:p>
            <a:r>
              <a:rPr lang="en-US" sz="1800" dirty="0">
                <a:latin typeface="Arial"/>
                <a:cs typeface="Arial"/>
              </a:rPr>
              <a:t>Simple water material tutorial, </a:t>
            </a:r>
            <a:r>
              <a:rPr lang="en-US" sz="1800" dirty="0" err="1">
                <a:latin typeface="Arial"/>
                <a:cs typeface="Arial"/>
              </a:rPr>
              <a:t>Gorka</a:t>
            </a:r>
            <a:r>
              <a:rPr lang="en-US" sz="1800" dirty="0">
                <a:latin typeface="Arial"/>
                <a:cs typeface="Arial"/>
              </a:rPr>
              <a:t> Games, YouTube, 2023, </a:t>
            </a:r>
            <a:r>
              <a:rPr lang="en-US" sz="1800" dirty="0">
                <a:latin typeface="Arial"/>
                <a:cs typeface="Arial"/>
                <a:hlinkClick r:id="rId5"/>
              </a:rPr>
              <a:t>https://youtu.be/o6f7n4UhYq0?si=ovdcwld_7cYhKfSO</a:t>
            </a:r>
            <a:r>
              <a:rPr lang="en-US" sz="1800" dirty="0">
                <a:latin typeface="Arial"/>
                <a:cs typeface="Arial"/>
              </a:rPr>
              <a:t> </a:t>
            </a:r>
          </a:p>
        </p:txBody>
      </p:sp>
    </p:spTree>
    <p:extLst>
      <p:ext uri="{BB962C8B-B14F-4D97-AF65-F5344CB8AC3E}">
        <p14:creationId xmlns:p14="http://schemas.microsoft.com/office/powerpoint/2010/main" val="2020568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algn="ctr"/>
            <a:r>
              <a:rPr lang="en-US" sz="2600" b="1" dirty="0">
                <a:latin typeface="Arial"/>
                <a:cs typeface="Arial"/>
              </a:rPr>
              <a:t>THANK YOU (LAST SLIDE)</a:t>
            </a:r>
            <a:endParaRPr lang="en-US" dirty="0"/>
          </a:p>
        </p:txBody>
      </p:sp>
      <p:sp>
        <p:nvSpPr>
          <p:cNvPr id="181" name="Google Shape;181;p27"/>
          <p:cNvSpPr/>
          <p:nvPr/>
        </p:nvSpPr>
        <p:spPr>
          <a:xfrm>
            <a:off x="544525" y="6207050"/>
            <a:ext cx="3595200" cy="398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0;p27">
            <a:extLst>
              <a:ext uri="{FF2B5EF4-FFF2-40B4-BE49-F238E27FC236}">
                <a16:creationId xmlns:a16="http://schemas.microsoft.com/office/drawing/2014/main" id="{BBB36EAB-B804-E254-8781-DA19EF9A9748}"/>
              </a:ext>
            </a:extLst>
          </p:cNvPr>
          <p:cNvSpPr txBox="1">
            <a:spLocks noGrp="1"/>
          </p:cNvSpPr>
          <p:nvPr>
            <p:ph type="body" idx="1"/>
          </p:nvPr>
        </p:nvSpPr>
        <p:spPr>
          <a:xfrm>
            <a:off x="628649" y="2194560"/>
            <a:ext cx="7886701" cy="3725486"/>
          </a:xfrm>
          <a:prstGeom prst="rect">
            <a:avLst/>
          </a:prstGeom>
          <a:noFill/>
          <a:ln>
            <a:noFill/>
          </a:ln>
        </p:spPr>
        <p:txBody>
          <a:bodyPr spcFirstLastPara="1" wrap="square" lIns="91425" tIns="45700" rIns="91425" bIns="45700" anchor="t" anchorCtr="0">
            <a:normAutofit/>
          </a:bodyPr>
          <a:lstStyle/>
          <a:p>
            <a:pPr marL="95250" indent="0" algn="ctr">
              <a:buNone/>
            </a:pPr>
            <a:r>
              <a:rPr lang="en-US" sz="2400" dirty="0">
                <a:latin typeface="Arial"/>
                <a:cs typeface="Arial"/>
              </a:rPr>
              <a:t>Thank you, Chris for teaching and leading this module. I have greatly enjoyed learning shader programming and it is something I would love to get the hang of more in my game projects outside of university.</a:t>
            </a:r>
          </a:p>
          <a:p>
            <a:pPr marL="95250" indent="0" algn="ctr">
              <a:buNone/>
            </a:pPr>
            <a:endParaRPr lang="en-US" sz="2400" dirty="0">
              <a:latin typeface="Arial"/>
              <a:cs typeface="Arial"/>
            </a:endParaRPr>
          </a:p>
          <a:p>
            <a:pPr marL="95250" indent="0" algn="ctr">
              <a:buNone/>
            </a:pPr>
            <a:r>
              <a:rPr lang="en-US" sz="2400" dirty="0">
                <a:latin typeface="Arial"/>
                <a:cs typeface="Arial"/>
              </a:rPr>
              <a:t>This module has been an enjoyable experience for my final year and term for university before my school life comes to an end.</a:t>
            </a:r>
          </a:p>
        </p:txBody>
      </p:sp>
    </p:spTree>
    <p:extLst>
      <p:ext uri="{BB962C8B-B14F-4D97-AF65-F5344CB8AC3E}">
        <p14:creationId xmlns:p14="http://schemas.microsoft.com/office/powerpoint/2010/main" val="3833995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algn="ctr"/>
            <a:r>
              <a:rPr lang="en-US" sz="2600" b="1">
                <a:latin typeface="Arial"/>
                <a:cs typeface="Arial"/>
              </a:rPr>
              <a:t>Kirk Hogden</a:t>
            </a:r>
            <a:endParaRPr lang="en-US" sz="2600" b="1" dirty="0">
              <a:latin typeface="Arial"/>
              <a:cs typeface="Arial"/>
            </a:endParaRPr>
          </a:p>
        </p:txBody>
      </p:sp>
      <p:sp>
        <p:nvSpPr>
          <p:cNvPr id="181" name="Google Shape;181;p27"/>
          <p:cNvSpPr/>
          <p:nvPr/>
        </p:nvSpPr>
        <p:spPr>
          <a:xfrm>
            <a:off x="544525" y="6207050"/>
            <a:ext cx="3595200" cy="398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0;p27">
            <a:extLst>
              <a:ext uri="{FF2B5EF4-FFF2-40B4-BE49-F238E27FC236}">
                <a16:creationId xmlns:a16="http://schemas.microsoft.com/office/drawing/2014/main" id="{BBB36EAB-B804-E254-8781-DA19EF9A9748}"/>
              </a:ext>
            </a:extLst>
          </p:cNvPr>
          <p:cNvSpPr txBox="1">
            <a:spLocks noGrp="1"/>
          </p:cNvSpPr>
          <p:nvPr>
            <p:ph type="body" idx="1"/>
          </p:nvPr>
        </p:nvSpPr>
        <p:spPr>
          <a:xfrm>
            <a:off x="4080418" y="1862056"/>
            <a:ext cx="4434932" cy="4057990"/>
          </a:xfrm>
          <a:prstGeom prst="rect">
            <a:avLst/>
          </a:prstGeom>
          <a:noFill/>
          <a:ln>
            <a:noFill/>
          </a:ln>
        </p:spPr>
        <p:txBody>
          <a:bodyPr spcFirstLastPara="1" wrap="square" lIns="91425" tIns="45700" rIns="91425" bIns="45700" anchor="t" anchorCtr="0">
            <a:normAutofit/>
          </a:bodyPr>
          <a:lstStyle/>
          <a:p>
            <a:r>
              <a:rPr lang="en-US" sz="1800" dirty="0">
                <a:latin typeface="Arial"/>
                <a:cs typeface="Arial"/>
              </a:rPr>
              <a:t>I am Kirk Andrew-Raymond Hogden.</a:t>
            </a:r>
          </a:p>
          <a:p>
            <a:r>
              <a:rPr lang="en-US" sz="1800" dirty="0">
                <a:latin typeface="Arial"/>
                <a:cs typeface="Arial"/>
              </a:rPr>
              <a:t>Since 2014 I have been using Unity.</a:t>
            </a:r>
          </a:p>
          <a:p>
            <a:r>
              <a:rPr lang="en-US" sz="1800" dirty="0">
                <a:latin typeface="Arial"/>
                <a:cs typeface="Arial"/>
              </a:rPr>
              <a:t>Game development has been my interest since I was a kid.</a:t>
            </a:r>
          </a:p>
          <a:p>
            <a:r>
              <a:rPr lang="en-US" sz="1800" dirty="0">
                <a:latin typeface="Arial"/>
                <a:cs typeface="Arial"/>
              </a:rPr>
              <a:t>I enjoy developing personal game projects outside of university.</a:t>
            </a:r>
          </a:p>
          <a:p>
            <a:endParaRPr lang="en-US" sz="1800" dirty="0">
              <a:latin typeface="Arial"/>
              <a:cs typeface="Arial"/>
            </a:endParaRPr>
          </a:p>
        </p:txBody>
      </p:sp>
      <p:pic>
        <p:nvPicPr>
          <p:cNvPr id="3" name="Picture 2" descr="A person holding a dog&#10;&#10;Description automatically generated">
            <a:extLst>
              <a:ext uri="{FF2B5EF4-FFF2-40B4-BE49-F238E27FC236}">
                <a16:creationId xmlns:a16="http://schemas.microsoft.com/office/drawing/2014/main" id="{32A2BD21-995E-B869-3F2A-C560A3DF4D16}"/>
              </a:ext>
            </a:extLst>
          </p:cNvPr>
          <p:cNvPicPr>
            <a:picLocks noChangeAspect="1"/>
          </p:cNvPicPr>
          <p:nvPr/>
        </p:nvPicPr>
        <p:blipFill>
          <a:blip r:embed="rId3"/>
          <a:stretch>
            <a:fillRect/>
          </a:stretch>
        </p:blipFill>
        <p:spPr>
          <a:xfrm>
            <a:off x="802376" y="2316734"/>
            <a:ext cx="2493456" cy="326440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867958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algn="ctr"/>
            <a:r>
              <a:rPr lang="en-US" sz="2600" b="1">
                <a:latin typeface="Arial"/>
                <a:cs typeface="Arial"/>
              </a:rPr>
              <a:t>INSPIRATION </a:t>
            </a:r>
            <a:endParaRPr lang="en-US"/>
          </a:p>
        </p:txBody>
      </p:sp>
      <p:sp>
        <p:nvSpPr>
          <p:cNvPr id="181" name="Google Shape;181;p27"/>
          <p:cNvSpPr/>
          <p:nvPr/>
        </p:nvSpPr>
        <p:spPr>
          <a:xfrm>
            <a:off x="544525" y="6207050"/>
            <a:ext cx="3595200" cy="398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0;p27">
            <a:extLst>
              <a:ext uri="{FF2B5EF4-FFF2-40B4-BE49-F238E27FC236}">
                <a16:creationId xmlns:a16="http://schemas.microsoft.com/office/drawing/2014/main" id="{BBB36EAB-B804-E254-8781-DA19EF9A9748}"/>
              </a:ext>
            </a:extLst>
          </p:cNvPr>
          <p:cNvSpPr txBox="1">
            <a:spLocks noGrp="1"/>
          </p:cNvSpPr>
          <p:nvPr>
            <p:ph type="body" idx="1"/>
          </p:nvPr>
        </p:nvSpPr>
        <p:spPr>
          <a:xfrm>
            <a:off x="628649" y="1862056"/>
            <a:ext cx="4434932" cy="4813064"/>
          </a:xfrm>
          <a:prstGeom prst="rect">
            <a:avLst/>
          </a:prstGeom>
          <a:noFill/>
          <a:ln>
            <a:noFill/>
          </a:ln>
        </p:spPr>
        <p:txBody>
          <a:bodyPr spcFirstLastPara="1" wrap="square" lIns="91425" tIns="45700" rIns="91425" bIns="45700" anchor="t" anchorCtr="0">
            <a:normAutofit/>
          </a:bodyPr>
          <a:lstStyle/>
          <a:p>
            <a:r>
              <a:rPr lang="en-US" sz="1800" dirty="0">
                <a:latin typeface="Arial"/>
                <a:cs typeface="Arial"/>
              </a:rPr>
              <a:t>During week four, the lab tasks taught students how to make a distorted mesh shader through using the noise node.</a:t>
            </a:r>
          </a:p>
          <a:p>
            <a:r>
              <a:rPr lang="en-US" sz="1800" dirty="0">
                <a:latin typeface="Arial"/>
                <a:cs typeface="Arial"/>
              </a:rPr>
              <a:t>The noise node in Unreal Engine 5 however, takes up a lot of performance which isn’t good for games running real-time.</a:t>
            </a:r>
          </a:p>
          <a:p>
            <a:r>
              <a:rPr lang="en-US" sz="1800" dirty="0">
                <a:latin typeface="Arial"/>
                <a:cs typeface="Arial"/>
              </a:rPr>
              <a:t>I took it on myself to learn further and see how performance could be reduced, while making pleasing designs with the feature.</a:t>
            </a:r>
          </a:p>
          <a:p>
            <a:r>
              <a:rPr lang="en-US" sz="1800" dirty="0">
                <a:latin typeface="Arial"/>
                <a:cs typeface="Arial"/>
              </a:rPr>
              <a:t>I also have a fascination for noise in games!</a:t>
            </a:r>
          </a:p>
          <a:p>
            <a:endParaRPr lang="en-US" sz="1800" dirty="0">
              <a:latin typeface="Arial"/>
              <a:cs typeface="Arial"/>
            </a:endParaRPr>
          </a:p>
          <a:p>
            <a:pPr marL="95250" indent="0">
              <a:buNone/>
            </a:pPr>
            <a:endParaRPr lang="en-US" sz="1800" dirty="0">
              <a:latin typeface="Arial"/>
              <a:cs typeface="Arial"/>
            </a:endParaRPr>
          </a:p>
        </p:txBody>
      </p:sp>
      <p:pic>
        <p:nvPicPr>
          <p:cNvPr id="3" name="Picture 2" descr="A black speckled background&#10;&#10;Description automatically generated with medium confidence">
            <a:extLst>
              <a:ext uri="{FF2B5EF4-FFF2-40B4-BE49-F238E27FC236}">
                <a16:creationId xmlns:a16="http://schemas.microsoft.com/office/drawing/2014/main" id="{CD68B2DE-818A-8DCB-6446-F18E115E5008}"/>
              </a:ext>
            </a:extLst>
          </p:cNvPr>
          <p:cNvPicPr>
            <a:picLocks noChangeAspect="1"/>
          </p:cNvPicPr>
          <p:nvPr/>
        </p:nvPicPr>
        <p:blipFill>
          <a:blip r:embed="rId3"/>
          <a:stretch>
            <a:fillRect/>
          </a:stretch>
        </p:blipFill>
        <p:spPr>
          <a:xfrm>
            <a:off x="5503926" y="2404110"/>
            <a:ext cx="2753106" cy="2753106"/>
          </a:xfrm>
          <a:prstGeom prst="rect">
            <a:avLst/>
          </a:prstGeom>
        </p:spPr>
      </p:pic>
    </p:spTree>
    <p:extLst>
      <p:ext uri="{BB962C8B-B14F-4D97-AF65-F5344CB8AC3E}">
        <p14:creationId xmlns:p14="http://schemas.microsoft.com/office/powerpoint/2010/main" val="458469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algn="ctr"/>
            <a:r>
              <a:rPr lang="en-US" sz="2600" b="1" dirty="0">
                <a:latin typeface="Arial"/>
                <a:cs typeface="Arial"/>
              </a:rPr>
              <a:t>SHADER DEVELOPMENT – MARBLE 1/3</a:t>
            </a:r>
            <a:endParaRPr lang="en-US" dirty="0"/>
          </a:p>
        </p:txBody>
      </p:sp>
      <p:sp>
        <p:nvSpPr>
          <p:cNvPr id="181" name="Google Shape;181;p27"/>
          <p:cNvSpPr/>
          <p:nvPr/>
        </p:nvSpPr>
        <p:spPr>
          <a:xfrm>
            <a:off x="274320" y="6201780"/>
            <a:ext cx="5600244" cy="398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Brucks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 (2016).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Getting the Most Out of Noise in UE4</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[online] Unreal Engine. Available at: https://www.unrealengine.com/en-US/tech-blog/getting-the-most-out-of-noise-in-ue4.</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Google Shape;180;p27">
            <a:extLst>
              <a:ext uri="{FF2B5EF4-FFF2-40B4-BE49-F238E27FC236}">
                <a16:creationId xmlns:a16="http://schemas.microsoft.com/office/drawing/2014/main" id="{BBB36EAB-B804-E254-8781-DA19EF9A9748}"/>
              </a:ext>
            </a:extLst>
          </p:cNvPr>
          <p:cNvSpPr txBox="1">
            <a:spLocks noGrp="1"/>
          </p:cNvSpPr>
          <p:nvPr>
            <p:ph type="body" idx="1"/>
          </p:nvPr>
        </p:nvSpPr>
        <p:spPr>
          <a:xfrm>
            <a:off x="4080418" y="1862056"/>
            <a:ext cx="4434932" cy="4057990"/>
          </a:xfrm>
          <a:prstGeom prst="rect">
            <a:avLst/>
          </a:prstGeom>
          <a:noFill/>
          <a:ln>
            <a:noFill/>
          </a:ln>
        </p:spPr>
        <p:txBody>
          <a:bodyPr spcFirstLastPara="1" wrap="square" lIns="91425" tIns="45700" rIns="91425" bIns="45700" anchor="t" anchorCtr="0">
            <a:normAutofit/>
          </a:bodyPr>
          <a:lstStyle/>
          <a:p>
            <a:r>
              <a:rPr lang="en-US" sz="1800" dirty="0">
                <a:latin typeface="Arial"/>
                <a:cs typeface="Arial"/>
              </a:rPr>
              <a:t>Before creating the marble shader, a base shader was created. This shader could be duplicated from, so that any noise-related shaders I make can all avoid using too much performance.</a:t>
            </a:r>
          </a:p>
          <a:p>
            <a:r>
              <a:rPr lang="en-US" sz="1800" dirty="0">
                <a:latin typeface="Arial"/>
                <a:cs typeface="Arial"/>
              </a:rPr>
              <a:t>The appearance of this base shader allowed for different creative potentials on what to make with </a:t>
            </a:r>
            <a:r>
              <a:rPr lang="en-US" sz="1800" dirty="0" err="1">
                <a:latin typeface="Arial"/>
                <a:cs typeface="Arial"/>
              </a:rPr>
              <a:t>Voroni</a:t>
            </a:r>
            <a:r>
              <a:rPr lang="en-US" sz="1800" dirty="0">
                <a:latin typeface="Arial"/>
                <a:cs typeface="Arial"/>
              </a:rPr>
              <a:t> noise, such as a marble texture!</a:t>
            </a:r>
          </a:p>
          <a:p>
            <a:endParaRPr lang="en-US" sz="1800" dirty="0">
              <a:latin typeface="Arial"/>
              <a:cs typeface="Arial"/>
            </a:endParaRPr>
          </a:p>
        </p:txBody>
      </p:sp>
      <p:pic>
        <p:nvPicPr>
          <p:cNvPr id="6" name="Picture 5">
            <a:extLst>
              <a:ext uri="{FF2B5EF4-FFF2-40B4-BE49-F238E27FC236}">
                <a16:creationId xmlns:a16="http://schemas.microsoft.com/office/drawing/2014/main" id="{0A18AE0D-CE2C-9CB0-29F6-A16D212FE3AA}"/>
              </a:ext>
            </a:extLst>
          </p:cNvPr>
          <p:cNvPicPr>
            <a:picLocks noChangeAspect="1"/>
          </p:cNvPicPr>
          <p:nvPr/>
        </p:nvPicPr>
        <p:blipFill>
          <a:blip r:embed="rId3"/>
          <a:stretch>
            <a:fillRect/>
          </a:stretch>
        </p:blipFill>
        <p:spPr>
          <a:xfrm>
            <a:off x="274320" y="3118104"/>
            <a:ext cx="3640269" cy="16433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3215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algn="ctr"/>
            <a:r>
              <a:rPr lang="en-US" sz="2600" b="1" dirty="0">
                <a:latin typeface="Arial"/>
                <a:cs typeface="Arial"/>
              </a:rPr>
              <a:t>SHADER DEVELOPMENT – MARBLE 2/3</a:t>
            </a:r>
            <a:endParaRPr lang="en-US" dirty="0"/>
          </a:p>
        </p:txBody>
      </p:sp>
      <p:sp>
        <p:nvSpPr>
          <p:cNvPr id="181" name="Google Shape;181;p27"/>
          <p:cNvSpPr/>
          <p:nvPr/>
        </p:nvSpPr>
        <p:spPr>
          <a:xfrm>
            <a:off x="274320" y="6201780"/>
            <a:ext cx="5600244" cy="398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Brucks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 (2016).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Getting the Most Out of Noise in UE4</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[online] Unreal Engine. Available at: https://www.unrealengine.com/en-US/tech-blog/getting-the-most-out-of-noise-in-ue4.</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Google Shape;180;p27">
            <a:extLst>
              <a:ext uri="{FF2B5EF4-FFF2-40B4-BE49-F238E27FC236}">
                <a16:creationId xmlns:a16="http://schemas.microsoft.com/office/drawing/2014/main" id="{BBB36EAB-B804-E254-8781-DA19EF9A9748}"/>
              </a:ext>
            </a:extLst>
          </p:cNvPr>
          <p:cNvSpPr txBox="1">
            <a:spLocks noGrp="1"/>
          </p:cNvSpPr>
          <p:nvPr>
            <p:ph type="body" idx="1"/>
          </p:nvPr>
        </p:nvSpPr>
        <p:spPr>
          <a:xfrm>
            <a:off x="4080418" y="1862056"/>
            <a:ext cx="4434932" cy="4057990"/>
          </a:xfrm>
          <a:prstGeom prst="rect">
            <a:avLst/>
          </a:prstGeom>
          <a:noFill/>
          <a:ln>
            <a:noFill/>
          </a:ln>
        </p:spPr>
        <p:txBody>
          <a:bodyPr spcFirstLastPara="1" wrap="square" lIns="91425" tIns="45700" rIns="91425" bIns="45700" anchor="t" anchorCtr="0">
            <a:normAutofit/>
          </a:bodyPr>
          <a:lstStyle/>
          <a:p>
            <a:r>
              <a:rPr lang="en-US" sz="1800" dirty="0">
                <a:latin typeface="Arial"/>
                <a:cs typeface="Arial"/>
              </a:rPr>
              <a:t>An actor blueprint class was created alongside a render target. The purpose of this is to have the noise shader be baked onto the render target.</a:t>
            </a:r>
          </a:p>
          <a:p>
            <a:r>
              <a:rPr lang="en-US" sz="1800" dirty="0">
                <a:latin typeface="Arial"/>
                <a:cs typeface="Arial"/>
              </a:rPr>
              <a:t>I would come back to this actor every time I duplicated the noise shaders, making sure the duplicates are included within the event graph too.</a:t>
            </a:r>
          </a:p>
          <a:p>
            <a:r>
              <a:rPr lang="en-US" sz="1800" dirty="0">
                <a:latin typeface="Arial"/>
                <a:cs typeface="Arial"/>
              </a:rPr>
              <a:t>Baking the shaders help with rendering performance.</a:t>
            </a:r>
          </a:p>
        </p:txBody>
      </p:sp>
      <p:pic>
        <p:nvPicPr>
          <p:cNvPr id="3" name="Picture 2">
            <a:extLst>
              <a:ext uri="{FF2B5EF4-FFF2-40B4-BE49-F238E27FC236}">
                <a16:creationId xmlns:a16="http://schemas.microsoft.com/office/drawing/2014/main" id="{8920E461-C079-2AE3-EB73-BEEC32CEC72B}"/>
              </a:ext>
            </a:extLst>
          </p:cNvPr>
          <p:cNvPicPr>
            <a:picLocks noChangeAspect="1"/>
          </p:cNvPicPr>
          <p:nvPr/>
        </p:nvPicPr>
        <p:blipFill>
          <a:blip r:embed="rId3"/>
          <a:stretch>
            <a:fillRect/>
          </a:stretch>
        </p:blipFill>
        <p:spPr>
          <a:xfrm>
            <a:off x="274320" y="1889009"/>
            <a:ext cx="3438144" cy="1955083"/>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DCBAEA9-6AD8-5374-A6CA-32E900155E22}"/>
              </a:ext>
            </a:extLst>
          </p:cNvPr>
          <p:cNvPicPr>
            <a:picLocks noChangeAspect="1"/>
          </p:cNvPicPr>
          <p:nvPr/>
        </p:nvPicPr>
        <p:blipFill>
          <a:blip r:embed="rId4"/>
          <a:stretch>
            <a:fillRect/>
          </a:stretch>
        </p:blipFill>
        <p:spPr>
          <a:xfrm>
            <a:off x="274320" y="4125826"/>
            <a:ext cx="3151785" cy="14412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5311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algn="ctr"/>
            <a:r>
              <a:rPr lang="en-US" sz="2600" b="1" dirty="0">
                <a:latin typeface="Arial"/>
                <a:cs typeface="Arial"/>
              </a:rPr>
              <a:t>SHADER DEVELOPMENT – MARBLE 3/3</a:t>
            </a:r>
            <a:endParaRPr lang="en-US" dirty="0"/>
          </a:p>
        </p:txBody>
      </p:sp>
      <p:sp>
        <p:nvSpPr>
          <p:cNvPr id="5" name="Google Shape;180;p27">
            <a:extLst>
              <a:ext uri="{FF2B5EF4-FFF2-40B4-BE49-F238E27FC236}">
                <a16:creationId xmlns:a16="http://schemas.microsoft.com/office/drawing/2014/main" id="{BBB36EAB-B804-E254-8781-DA19EF9A9748}"/>
              </a:ext>
            </a:extLst>
          </p:cNvPr>
          <p:cNvSpPr txBox="1">
            <a:spLocks noGrp="1"/>
          </p:cNvSpPr>
          <p:nvPr>
            <p:ph type="body" idx="1"/>
          </p:nvPr>
        </p:nvSpPr>
        <p:spPr>
          <a:xfrm>
            <a:off x="4080418" y="1862056"/>
            <a:ext cx="4434932" cy="4057990"/>
          </a:xfrm>
          <a:prstGeom prst="rect">
            <a:avLst/>
          </a:prstGeom>
          <a:noFill/>
          <a:ln>
            <a:noFill/>
          </a:ln>
        </p:spPr>
        <p:txBody>
          <a:bodyPr spcFirstLastPara="1" wrap="square" lIns="91425" tIns="45700" rIns="91425" bIns="45700" anchor="t" anchorCtr="0">
            <a:normAutofit/>
          </a:bodyPr>
          <a:lstStyle/>
          <a:p>
            <a:r>
              <a:rPr lang="en-US" sz="1600" dirty="0">
                <a:latin typeface="Arial"/>
                <a:cs typeface="Arial"/>
              </a:rPr>
              <a:t>With the base </a:t>
            </a:r>
            <a:r>
              <a:rPr lang="en-US" sz="1600" dirty="0" err="1">
                <a:latin typeface="Arial"/>
                <a:cs typeface="Arial"/>
              </a:rPr>
              <a:t>Voroni</a:t>
            </a:r>
            <a:r>
              <a:rPr lang="en-US" sz="1600" dirty="0">
                <a:latin typeface="Arial"/>
                <a:cs typeface="Arial"/>
              </a:rPr>
              <a:t> noise shader setup, I duplicated that material and created a marble pattern with the help of an additional Gradient noise node.</a:t>
            </a:r>
          </a:p>
          <a:p>
            <a:r>
              <a:rPr lang="en-US" sz="1600" dirty="0">
                <a:latin typeface="Arial"/>
                <a:cs typeface="Arial"/>
              </a:rPr>
              <a:t>The Gradient noise node is multiplied by 0.2 before being added with the </a:t>
            </a:r>
            <a:r>
              <a:rPr lang="en-US" sz="1600" dirty="0" err="1">
                <a:latin typeface="Arial"/>
                <a:cs typeface="Arial"/>
              </a:rPr>
              <a:t>Voroni</a:t>
            </a:r>
            <a:r>
              <a:rPr lang="en-US" sz="1600" dirty="0">
                <a:latin typeface="Arial"/>
                <a:cs typeface="Arial"/>
              </a:rPr>
              <a:t> noise. Using a texture sample node afterwards allows for giving colour to the shader.</a:t>
            </a:r>
          </a:p>
          <a:p>
            <a:r>
              <a:rPr lang="en-US" sz="1600" dirty="0">
                <a:latin typeface="Arial"/>
                <a:cs typeface="Arial"/>
              </a:rPr>
              <a:t>Although this shader was made through the help of Ryan Bruck’s article, I made my own addition by making the marble texture reflective. Marble tends to have some form of shininess, so it made sense.</a:t>
            </a:r>
          </a:p>
        </p:txBody>
      </p:sp>
      <p:pic>
        <p:nvPicPr>
          <p:cNvPr id="3" name="Picture 2">
            <a:extLst>
              <a:ext uri="{FF2B5EF4-FFF2-40B4-BE49-F238E27FC236}">
                <a16:creationId xmlns:a16="http://schemas.microsoft.com/office/drawing/2014/main" id="{DE1683EC-F10B-0E22-CA34-15DEB67A6DA6}"/>
              </a:ext>
            </a:extLst>
          </p:cNvPr>
          <p:cNvPicPr>
            <a:picLocks noChangeAspect="1"/>
          </p:cNvPicPr>
          <p:nvPr/>
        </p:nvPicPr>
        <p:blipFill>
          <a:blip r:embed="rId3"/>
          <a:stretch>
            <a:fillRect/>
          </a:stretch>
        </p:blipFill>
        <p:spPr>
          <a:xfrm>
            <a:off x="155448" y="1972560"/>
            <a:ext cx="3717519" cy="914987"/>
          </a:xfrm>
          <a:prstGeom prst="rect">
            <a:avLst/>
          </a:prstGeom>
          <a:ln>
            <a:noFill/>
          </a:ln>
          <a:effectLst>
            <a:outerShdw blurRad="292100" dist="139700" dir="2700000" algn="tl" rotWithShape="0">
              <a:srgbClr val="333333">
                <a:alpha val="65000"/>
              </a:srgbClr>
            </a:outerShdw>
          </a:effectLst>
        </p:spPr>
      </p:pic>
      <p:sp>
        <p:nvSpPr>
          <p:cNvPr id="2" name="Google Shape;181;p27">
            <a:extLst>
              <a:ext uri="{FF2B5EF4-FFF2-40B4-BE49-F238E27FC236}">
                <a16:creationId xmlns:a16="http://schemas.microsoft.com/office/drawing/2014/main" id="{3E581A08-5102-35F4-9BAE-3F170F01C55E}"/>
              </a:ext>
            </a:extLst>
          </p:cNvPr>
          <p:cNvSpPr/>
          <p:nvPr/>
        </p:nvSpPr>
        <p:spPr>
          <a:xfrm>
            <a:off x="274320" y="6201780"/>
            <a:ext cx="5600244" cy="398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Brucks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 (2016).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Getting the Most Out of Noise in UE4</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[online] Unreal Engine. Available at: https://www.unrealengine.com/en-US/tech-blog/getting-the-most-out-of-noise-in-ue4.</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D53AFA75-12A7-ABD3-09D2-2441EDAED553}"/>
              </a:ext>
            </a:extLst>
          </p:cNvPr>
          <p:cNvPicPr>
            <a:picLocks noChangeAspect="1"/>
          </p:cNvPicPr>
          <p:nvPr/>
        </p:nvPicPr>
        <p:blipFill rotWithShape="1">
          <a:blip r:embed="rId4"/>
          <a:srcRect t="-362" b="-1"/>
          <a:stretch/>
        </p:blipFill>
        <p:spPr>
          <a:xfrm>
            <a:off x="274320" y="3103660"/>
            <a:ext cx="3598647" cy="16852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9080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algn="ctr"/>
            <a:r>
              <a:rPr lang="en-US" sz="2600" b="1" dirty="0">
                <a:latin typeface="Arial"/>
                <a:cs typeface="Arial"/>
              </a:rPr>
              <a:t>SHADER DEVELOPMENT – SIMPLE WATER</a:t>
            </a:r>
            <a:endParaRPr lang="en-US" dirty="0"/>
          </a:p>
        </p:txBody>
      </p:sp>
      <p:sp>
        <p:nvSpPr>
          <p:cNvPr id="5" name="Google Shape;180;p27">
            <a:extLst>
              <a:ext uri="{FF2B5EF4-FFF2-40B4-BE49-F238E27FC236}">
                <a16:creationId xmlns:a16="http://schemas.microsoft.com/office/drawing/2014/main" id="{BBB36EAB-B804-E254-8781-DA19EF9A9748}"/>
              </a:ext>
            </a:extLst>
          </p:cNvPr>
          <p:cNvSpPr txBox="1">
            <a:spLocks noGrp="1"/>
          </p:cNvSpPr>
          <p:nvPr>
            <p:ph type="body" idx="1"/>
          </p:nvPr>
        </p:nvSpPr>
        <p:spPr>
          <a:xfrm>
            <a:off x="4572000" y="1917308"/>
            <a:ext cx="4434932" cy="4057990"/>
          </a:xfrm>
          <a:prstGeom prst="rect">
            <a:avLst/>
          </a:prstGeom>
          <a:noFill/>
          <a:ln>
            <a:noFill/>
          </a:ln>
        </p:spPr>
        <p:txBody>
          <a:bodyPr spcFirstLastPara="1" wrap="square" lIns="91425" tIns="45700" rIns="91425" bIns="45700" anchor="t" anchorCtr="0">
            <a:normAutofit/>
          </a:bodyPr>
          <a:lstStyle/>
          <a:p>
            <a:r>
              <a:rPr lang="en-US" sz="1600" dirty="0">
                <a:latin typeface="Arial"/>
                <a:cs typeface="Arial"/>
              </a:rPr>
              <a:t>To complement the marble shader, an additional water shader was created to give a liquid theme for level.</a:t>
            </a:r>
          </a:p>
          <a:p>
            <a:r>
              <a:rPr lang="en-US" sz="1600" dirty="0">
                <a:latin typeface="Arial"/>
                <a:cs typeface="Arial"/>
              </a:rPr>
              <a:t>Because water is constantly rippling, a ripple animation was created by using two panner nodes, alongside texture sample nodes for the ripple textures. One panner would be used to have ripples moving horizontally, while the other flows vertically.</a:t>
            </a:r>
          </a:p>
          <a:p>
            <a:r>
              <a:rPr lang="en-US" sz="1600" dirty="0">
                <a:latin typeface="Arial"/>
                <a:cs typeface="Arial"/>
              </a:rPr>
              <a:t>A Constant3Vector applies colour to the shader by sending the results into a Single Layer Water Material.</a:t>
            </a:r>
          </a:p>
          <a:p>
            <a:r>
              <a:rPr lang="en-US" sz="1600" dirty="0">
                <a:latin typeface="Arial"/>
                <a:cs typeface="Arial"/>
              </a:rPr>
              <a:t>Two constant nodes are used to give transparency to the shader, alongside making it reflective.</a:t>
            </a:r>
          </a:p>
        </p:txBody>
      </p:sp>
      <p:sp>
        <p:nvSpPr>
          <p:cNvPr id="2" name="Google Shape;181;p27">
            <a:extLst>
              <a:ext uri="{FF2B5EF4-FFF2-40B4-BE49-F238E27FC236}">
                <a16:creationId xmlns:a16="http://schemas.microsoft.com/office/drawing/2014/main" id="{3E581A08-5102-35F4-9BAE-3F170F01C55E}"/>
              </a:ext>
            </a:extLst>
          </p:cNvPr>
          <p:cNvSpPr/>
          <p:nvPr/>
        </p:nvSpPr>
        <p:spPr>
          <a:xfrm>
            <a:off x="265176" y="6211558"/>
            <a:ext cx="5600244" cy="398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2171AB61-4DD0-18E2-CCAB-165AB111CCEF}"/>
              </a:ext>
            </a:extLst>
          </p:cNvPr>
          <p:cNvPicPr>
            <a:picLocks noChangeAspect="1"/>
          </p:cNvPicPr>
          <p:nvPr/>
        </p:nvPicPr>
        <p:blipFill>
          <a:blip r:embed="rId3"/>
          <a:stretch>
            <a:fillRect/>
          </a:stretch>
        </p:blipFill>
        <p:spPr>
          <a:xfrm>
            <a:off x="118872" y="2249424"/>
            <a:ext cx="4073787" cy="19439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3456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algn="ctr"/>
            <a:r>
              <a:rPr lang="en-US" dirty="0"/>
              <a:t>SHADER CLOSE UPS</a:t>
            </a:r>
          </a:p>
        </p:txBody>
      </p:sp>
      <p:sp>
        <p:nvSpPr>
          <p:cNvPr id="5" name="Google Shape;180;p27">
            <a:extLst>
              <a:ext uri="{FF2B5EF4-FFF2-40B4-BE49-F238E27FC236}">
                <a16:creationId xmlns:a16="http://schemas.microsoft.com/office/drawing/2014/main" id="{BBB36EAB-B804-E254-8781-DA19EF9A9748}"/>
              </a:ext>
            </a:extLst>
          </p:cNvPr>
          <p:cNvSpPr txBox="1">
            <a:spLocks noGrp="1"/>
          </p:cNvSpPr>
          <p:nvPr>
            <p:ph type="body" idx="1"/>
          </p:nvPr>
        </p:nvSpPr>
        <p:spPr>
          <a:xfrm>
            <a:off x="2354534" y="5288231"/>
            <a:ext cx="4434932" cy="790650"/>
          </a:xfrm>
          <a:prstGeom prst="rect">
            <a:avLst/>
          </a:prstGeom>
          <a:noFill/>
          <a:ln>
            <a:noFill/>
          </a:ln>
        </p:spPr>
        <p:txBody>
          <a:bodyPr spcFirstLastPara="1" wrap="square" lIns="91425" tIns="45700" rIns="91425" bIns="45700" anchor="t" anchorCtr="0">
            <a:normAutofit/>
          </a:bodyPr>
          <a:lstStyle/>
          <a:p>
            <a:pPr marL="95250" indent="0" algn="ctr">
              <a:buNone/>
            </a:pPr>
            <a:r>
              <a:rPr lang="en-US" sz="1600" dirty="0">
                <a:latin typeface="Arial"/>
                <a:cs typeface="Arial"/>
              </a:rPr>
              <a:t>Close up examples.</a:t>
            </a:r>
          </a:p>
        </p:txBody>
      </p:sp>
      <p:sp>
        <p:nvSpPr>
          <p:cNvPr id="2" name="Google Shape;181;p27">
            <a:extLst>
              <a:ext uri="{FF2B5EF4-FFF2-40B4-BE49-F238E27FC236}">
                <a16:creationId xmlns:a16="http://schemas.microsoft.com/office/drawing/2014/main" id="{3E581A08-5102-35F4-9BAE-3F170F01C55E}"/>
              </a:ext>
            </a:extLst>
          </p:cNvPr>
          <p:cNvSpPr/>
          <p:nvPr/>
        </p:nvSpPr>
        <p:spPr>
          <a:xfrm>
            <a:off x="265176" y="6211558"/>
            <a:ext cx="5600244" cy="398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6" name="Picture 15">
            <a:extLst>
              <a:ext uri="{FF2B5EF4-FFF2-40B4-BE49-F238E27FC236}">
                <a16:creationId xmlns:a16="http://schemas.microsoft.com/office/drawing/2014/main" id="{FE342AA7-4FCD-5571-83AA-C8AC22094729}"/>
              </a:ext>
            </a:extLst>
          </p:cNvPr>
          <p:cNvPicPr>
            <a:picLocks noChangeAspect="1"/>
          </p:cNvPicPr>
          <p:nvPr/>
        </p:nvPicPr>
        <p:blipFill>
          <a:blip r:embed="rId3"/>
          <a:stretch>
            <a:fillRect/>
          </a:stretch>
        </p:blipFill>
        <p:spPr>
          <a:xfrm>
            <a:off x="2183107" y="1887122"/>
            <a:ext cx="4777786" cy="31893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6669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rmAutofit/>
          </a:bodyPr>
          <a:lstStyle/>
          <a:p>
            <a:pPr algn="ctr"/>
            <a:r>
              <a:rPr lang="en-US" sz="2600" b="1" dirty="0">
                <a:latin typeface="Arial"/>
                <a:cs typeface="Arial"/>
              </a:rPr>
              <a:t>PARTICLE SYSTEMS 1/2</a:t>
            </a:r>
            <a:endParaRPr lang="en-US" dirty="0"/>
          </a:p>
        </p:txBody>
      </p:sp>
      <p:sp>
        <p:nvSpPr>
          <p:cNvPr id="181" name="Google Shape;181;p27"/>
          <p:cNvSpPr/>
          <p:nvPr/>
        </p:nvSpPr>
        <p:spPr>
          <a:xfrm>
            <a:off x="544525" y="6207050"/>
            <a:ext cx="3595200" cy="398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0;p27">
            <a:extLst>
              <a:ext uri="{FF2B5EF4-FFF2-40B4-BE49-F238E27FC236}">
                <a16:creationId xmlns:a16="http://schemas.microsoft.com/office/drawing/2014/main" id="{BBB36EAB-B804-E254-8781-DA19EF9A9748}"/>
              </a:ext>
            </a:extLst>
          </p:cNvPr>
          <p:cNvSpPr txBox="1">
            <a:spLocks noGrp="1"/>
          </p:cNvSpPr>
          <p:nvPr>
            <p:ph type="body" idx="1"/>
          </p:nvPr>
        </p:nvSpPr>
        <p:spPr>
          <a:xfrm>
            <a:off x="169879" y="1825480"/>
            <a:ext cx="4319825" cy="4502168"/>
          </a:xfrm>
          <a:prstGeom prst="rect">
            <a:avLst/>
          </a:prstGeom>
          <a:noFill/>
          <a:ln>
            <a:noFill/>
          </a:ln>
        </p:spPr>
        <p:txBody>
          <a:bodyPr spcFirstLastPara="1" wrap="square" lIns="91425" tIns="45700" rIns="91425" bIns="45700" anchor="t" anchorCtr="0">
            <a:normAutofit fontScale="92500" lnSpcReduction="10000"/>
          </a:bodyPr>
          <a:lstStyle/>
          <a:p>
            <a:r>
              <a:rPr lang="en-US" sz="1600" dirty="0">
                <a:latin typeface="Arial"/>
                <a:cs typeface="Arial"/>
              </a:rPr>
              <a:t>Because I’ve had experience making simple fire particles in prior modules within Unity, I wanted to pass down that knowledge and see if I could recreate it in Unreal Engine 5 too.</a:t>
            </a:r>
          </a:p>
          <a:p>
            <a:r>
              <a:rPr lang="en-US" sz="1600" dirty="0">
                <a:latin typeface="Arial"/>
                <a:cs typeface="Arial"/>
              </a:rPr>
              <a:t>When setting up the Niagara system, the fountain template made most sense as fire flows upwards.</a:t>
            </a:r>
          </a:p>
          <a:p>
            <a:r>
              <a:rPr lang="en-US" sz="1600" dirty="0">
                <a:latin typeface="Arial"/>
                <a:cs typeface="Arial"/>
              </a:rPr>
              <a:t>For realism, some particles spawned orange while others leaning towards red. The velocity was slowed down greatly to give the flame a gentle flow.</a:t>
            </a:r>
          </a:p>
          <a:p>
            <a:r>
              <a:rPr lang="en-US" sz="1600" dirty="0">
                <a:latin typeface="Arial"/>
                <a:cs typeface="Arial"/>
              </a:rPr>
              <a:t>Some parts took me a while to understand. I used Unreal Engine’s default fire texture, which comes with multiple sprites on one sheet. Through using a tutorial, I learnt that enabling the sub UV blending setting and adjusting the sub image size values allows each sprite on the sheet appear by themselves.</a:t>
            </a:r>
          </a:p>
        </p:txBody>
      </p:sp>
      <p:pic>
        <p:nvPicPr>
          <p:cNvPr id="6" name="Picture 5">
            <a:extLst>
              <a:ext uri="{FF2B5EF4-FFF2-40B4-BE49-F238E27FC236}">
                <a16:creationId xmlns:a16="http://schemas.microsoft.com/office/drawing/2014/main" id="{3209D389-C1DD-4A5D-6919-AF9B47C0C95C}"/>
              </a:ext>
            </a:extLst>
          </p:cNvPr>
          <p:cNvPicPr>
            <a:picLocks noChangeAspect="1"/>
          </p:cNvPicPr>
          <p:nvPr/>
        </p:nvPicPr>
        <p:blipFill>
          <a:blip r:embed="rId3"/>
          <a:stretch>
            <a:fillRect/>
          </a:stretch>
        </p:blipFill>
        <p:spPr>
          <a:xfrm>
            <a:off x="4572000" y="2322575"/>
            <a:ext cx="4402121" cy="28434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663913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1528</Words>
  <Application>Microsoft Office PowerPoint</Application>
  <PresentationFormat>On-screen Show (4:3)</PresentationFormat>
  <Paragraphs>80</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Gill Sans</vt:lpstr>
      <vt:lpstr>Calibri</vt:lpstr>
      <vt:lpstr>Times New Roman</vt:lpstr>
      <vt:lpstr>Office Theme</vt:lpstr>
      <vt:lpstr>Marble Temple of Suzanne</vt:lpstr>
      <vt:lpstr>Kirk Hogden</vt:lpstr>
      <vt:lpstr>INSPIRATION </vt:lpstr>
      <vt:lpstr>SHADER DEVELOPMENT – MARBLE 1/3</vt:lpstr>
      <vt:lpstr>SHADER DEVELOPMENT – MARBLE 2/3</vt:lpstr>
      <vt:lpstr>SHADER DEVELOPMENT – MARBLE 3/3</vt:lpstr>
      <vt:lpstr>SHADER DEVELOPMENT – SIMPLE WATER</vt:lpstr>
      <vt:lpstr>SHADER CLOSE UPS</vt:lpstr>
      <vt:lpstr>PARTICLE SYSTEMS 1/2</vt:lpstr>
      <vt:lpstr>PARTICLE SYSTEMS 2/2</vt:lpstr>
      <vt:lpstr>POST PROCESSING</vt:lpstr>
      <vt:lpstr>BENCHMARKING/SHADER OPTIMISATION 1/2</vt:lpstr>
      <vt:lpstr>BENCHMARKING/SHADER OPTIMISATION 2/2</vt:lpstr>
      <vt:lpstr>DEMO VIDEO</vt:lpstr>
      <vt:lpstr>REFLECTION</vt:lpstr>
      <vt:lpstr>REFERENCES</vt:lpstr>
      <vt:lpstr>APPENDIX A</vt:lpstr>
      <vt:lpstr>THANK YOU (LAST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COMP-1872  Interactive Media Development 2023/24</dc:title>
  <cp:lastModifiedBy>Kirk Hogden</cp:lastModifiedBy>
  <cp:revision>84</cp:revision>
  <dcterms:modified xsi:type="dcterms:W3CDTF">2024-04-02T03:41:50Z</dcterms:modified>
</cp:coreProperties>
</file>